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theme/theme1.xml" ContentType="application/vnd.openxmlformats-officedocument.theme+xml"/>
</Types>
</file>

<file path=_rels/.rels><?xml version="1.0" encoding="UTF-8" standalone="yes"?>
<Relationships xmlns="http://schemas.openxmlformats.org/package/2006/relationships">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Lst>
  <p:sldSz cx="12192000" cy="6858000"/>
  <p:notesSz cx="6858000" cy="9144000"/>
  <p:embeddedFontLst>
    <p:embeddedFont>
      <p:font typeface="Source Han Sans"/>
      <p:regular r:id="rId30"/>
    </p:embeddedFont>
    <p:embeddedFont>
      <p:font typeface="Source Han Sans CN Bold"/>
      <p:regular r:id="rId31"/>
    </p:embeddedFont>
    <p:embeddedFont>
      <p:font typeface="OPPOSans H"/>
      <p:regular r:id="rId32"/>
    </p:embeddedFont>
    <p:embeddedFont>
      <p:font typeface="OPPOSans L"/>
      <p:regular r:id="rId33"/>
    </p:embeddedFont>
    <p:embeddedFont>
      <p:font typeface="OPPOSans B"/>
      <p:regular r:id="rId34"/>
    </p:embeddedFont>
  </p:embeddedFontLst>
</p:presentation>
</file>

<file path=ppt/_rels/presentation.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Master" Target="slideMasters/slideMaster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0" Type="http://schemas.openxmlformats.org/officeDocument/2006/relationships/font" Target="fonts/font5.fntdata"/>
<Relationship Id="rId31" Type="http://schemas.openxmlformats.org/officeDocument/2006/relationships/font" Target="fonts/font4.fntdata"/>
<Relationship Id="rId32" Type="http://schemas.openxmlformats.org/officeDocument/2006/relationships/font" Target="fonts/font1.fntdata"/>
<Relationship Id="rId33" Type="http://schemas.openxmlformats.org/officeDocument/2006/relationships/font" Target="fonts/font2.fntdata"/>
<Relationship Id="rId34" Type="http://schemas.openxmlformats.org/officeDocument/2006/relationships/font" Target="fonts/font3.fntdata"/>
</Relationships>
</file>

<file path=ppt/media/>
</file>

<file path=ppt/media/image1.png>
</file>

<file path=ppt/media/image2.png>
</file>

<file path=ppt/media/image3.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theme" Target="../theme/theme1.xml"/>
<Relationship Id="rId2"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2"/>
  </p:sldLayoutIdLst>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2.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2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2.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png"/>
<Relationship Id="rId3" Type="http://schemas.openxmlformats.org/officeDocument/2006/relationships/image" Target="../media/image3.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0"/>
            <a:ext cx="12192000" cy="6857999"/>
          </a:xfrm>
          <a:prstGeom prst="rect">
            <a:avLst/>
          </a:prstGeom>
          <a:noFill/>
          <a:ln>
            <a:noFill/>
          </a:ln>
        </p:spPr>
      </p:pic>
      <p:sp>
        <p:nvSpPr>
          <p:cNvPr id="3" name="标题 1"/>
          <p:cNvSpPr txBox="1"/>
          <p:nvPr/>
        </p:nvSpPr>
        <p:spPr>
          <a:xfrm rot="0" flipH="0" flipV="0">
            <a:off x="7874444" y="457200"/>
            <a:ext cx="4114800" cy="4114800"/>
          </a:xfrm>
          <a:prstGeom prst="ellipse">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flipH="0" flipV="0">
            <a:off x="5993287" y="303875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73100" y="80513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0" flipH="0" flipV="0">
            <a:off x="6280794" y="3540495"/>
            <a:ext cx="691506" cy="2876550"/>
          </a:xfrm>
          <a:prstGeom prst="roundRect">
            <a:avLst>
              <a:gd name="adj" fmla="val 50000"/>
            </a:avLst>
          </a:prstGeom>
          <a:gradFill>
            <a:gsLst>
              <a:gs pos="17000">
                <a:schemeClr val="accent1">
                  <a:alpha val="100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5823150" y="4611982"/>
            <a:ext cx="348850" cy="2876550"/>
          </a:xfrm>
          <a:prstGeom prst="roundRect">
            <a:avLst>
              <a:gd name="adj" fmla="val 50000"/>
            </a:avLst>
          </a:prstGeom>
          <a:gradFill>
            <a:gsLst>
              <a:gs pos="17000">
                <a:schemeClr val="accent1">
                  <a:alpha val="100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673099" y="5009496"/>
            <a:ext cx="1704916" cy="343709"/>
          </a:xfrm>
          <a:prstGeom prst="roundRect">
            <a:avLst>
              <a:gd name="adj" fmla="val 50000"/>
            </a:avLst>
          </a:prstGeom>
          <a:solidFill>
            <a:schemeClr val="bg1"/>
          </a:solidFill>
          <a:ln w="12700" cap="sq">
            <a:noFill/>
            <a:miter/>
          </a:ln>
          <a:effectLst>
            <a:outerShdw dist="0" blurRad="152400" dir="0" sx="100000" sy="100000" kx="0" ky="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2516662" y="5009496"/>
            <a:ext cx="1704916" cy="343709"/>
          </a:xfrm>
          <a:prstGeom prst="roundRect">
            <a:avLst>
              <a:gd name="adj" fmla="val 50000"/>
            </a:avLst>
          </a:prstGeom>
          <a:solidFill>
            <a:schemeClr val="bg1"/>
          </a:solidFill>
          <a:ln w="12700" cap="sq">
            <a:noFill/>
            <a:miter/>
          </a:ln>
          <a:effectLst>
            <a:outerShdw dist="0" blurRad="152400" dir="0" sx="100000" sy="100000" kx="0" ky="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0" y="5881962"/>
            <a:ext cx="948422" cy="94813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1" name=""/>
          <p:cNvPicPr>
            <a:picLocks noChangeAspect="1"/>
          </p:cNvPicPr>
          <p:nvPr/>
        </p:nvPicPr>
        <p:blipFill>
          <a:blip r:embed="rId3">
            <a:alphaModFix amt="100000"/>
          </a:blip>
          <a:srcRect l="0" t="0" r="0" b="0"/>
          <a:stretch>
            <a:fillRect/>
          </a:stretch>
        </p:blipFill>
        <p:spPr>
          <a:xfrm rot="0" flipH="0" flipV="0">
            <a:off x="6701339" y="1130300"/>
            <a:ext cx="4734899" cy="5727700"/>
          </a:xfrm>
          <a:prstGeom prst="rect">
            <a:avLst/>
          </a:prstGeom>
          <a:noFill/>
          <a:ln>
            <a:noFill/>
          </a:ln>
        </p:spPr>
      </p:pic>
      <p:sp>
        <p:nvSpPr>
          <p:cNvPr id="12" name="标题 1"/>
          <p:cNvSpPr txBox="1"/>
          <p:nvPr/>
        </p:nvSpPr>
        <p:spPr>
          <a:xfrm rot="0" flipH="0" flipV="0">
            <a:off x="856182" y="5055032"/>
            <a:ext cx="984287" cy="227237"/>
          </a:xfrm>
          <a:prstGeom prst="rect">
            <a:avLst/>
          </a:prstGeom>
          <a:noFill/>
          <a:ln>
            <a:noFill/>
          </a:ln>
        </p:spPr>
        <p:txBody>
          <a:bodyPr vert="horz" wrap="square" lIns="0" tIns="0" rIns="0" bIns="0" rtlCol="0" anchor="ctr"/>
          <a:lstStyle/>
          <a:p>
            <a:pPr algn="l">
              <a:lnSpc>
                <a:spcPct val="100000"/>
              </a:lnSpc>
            </a:pPr>
            <a:endParaRPr kumimoji="1" lang="zh-CN" altLang="en-US"/>
          </a:p>
        </p:txBody>
      </p:sp>
      <p:sp>
        <p:nvSpPr>
          <p:cNvPr id="13" name="标题 1"/>
          <p:cNvSpPr txBox="1"/>
          <p:nvPr/>
        </p:nvSpPr>
        <p:spPr>
          <a:xfrm rot="0" flipH="0" flipV="0">
            <a:off x="3024314" y="5053572"/>
            <a:ext cx="984196" cy="23015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2025.5</a:t>
            </a:r>
            <a:endParaRPr kumimoji="1" lang="zh-CN" altLang="en-US"/>
          </a:p>
        </p:txBody>
      </p:sp>
      <p:sp>
        <p:nvSpPr>
          <p:cNvPr id="14" name="标题 1"/>
          <p:cNvSpPr txBox="1"/>
          <p:nvPr/>
        </p:nvSpPr>
        <p:spPr>
          <a:xfrm rot="0" flipH="0" flipV="0">
            <a:off x="1152783" y="5034400"/>
            <a:ext cx="1005791" cy="243100"/>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Hua, Xia</a:t>
            </a:r>
            <a:endParaRPr kumimoji="1" lang="zh-CN" altLang="en-US"/>
          </a:p>
        </p:txBody>
      </p:sp>
      <p:sp>
        <p:nvSpPr>
          <p:cNvPr id="15" name="标题 1"/>
          <p:cNvSpPr txBox="1"/>
          <p:nvPr/>
        </p:nvSpPr>
        <p:spPr>
          <a:xfrm rot="0" flipH="0" flipV="0">
            <a:off x="2811967" y="5054302"/>
            <a:ext cx="756233" cy="228696"/>
          </a:xfrm>
          <a:prstGeom prst="rect">
            <a:avLst/>
          </a:prstGeom>
          <a:noFill/>
          <a:ln>
            <a:noFill/>
          </a:ln>
        </p:spPr>
        <p:txBody>
          <a:bodyPr vert="horz" wrap="square" lIns="0" tIns="0" rIns="0" bIns="0" rtlCol="0" anchor="ctr"/>
          <a:lstStyle/>
          <a:p>
            <a:pPr algn="l">
              <a:lnSpc>
                <a:spcPct val="100000"/>
              </a:lnSpc>
            </a:pPr>
            <a:endParaRPr kumimoji="1" lang="zh-CN" altLang="en-US"/>
          </a:p>
        </p:txBody>
      </p:sp>
      <p:sp>
        <p:nvSpPr>
          <p:cNvPr id="16" name="标题 1"/>
          <p:cNvSpPr txBox="1"/>
          <p:nvPr/>
        </p:nvSpPr>
        <p:spPr>
          <a:xfrm rot="0" flipH="0" flipV="0">
            <a:off x="548820" y="2813245"/>
            <a:ext cx="5303591" cy="1799121"/>
          </a:xfrm>
          <a:prstGeom prst="rect">
            <a:avLst/>
          </a:prstGeom>
          <a:noFill/>
          <a:ln>
            <a:noFill/>
          </a:ln>
        </p:spPr>
        <p:txBody>
          <a:bodyPr vert="horz" wrap="square" lIns="91440" tIns="45720" rIns="91440" bIns="45720" rtlCol="0" anchor="t"/>
          <a:lstStyle/>
          <a:p>
            <a:pPr algn="l">
              <a:lnSpc>
                <a:spcPct val="130000"/>
              </a:lnSpc>
            </a:pPr>
            <a:r>
              <a:rPr kumimoji="1" lang="en-US" altLang="zh-CN" sz="2400">
                <a:ln w="12700">
                  <a:noFill/>
                </a:ln>
                <a:solidFill>
                  <a:srgbClr val="262626">
                    <a:alpha val="100000"/>
                  </a:srgbClr>
                </a:solidFill>
                <a:latin typeface="Source Han Sans CN Bold"/>
                <a:ea typeface="Source Han Sans CN Bold"/>
                <a:cs typeface="Source Han Sans CN Bold"/>
              </a:rPr>
              <a:t>Unlocking AI's PotentialAn Introduction to the Model Context Protocol (MCP)</a:t>
            </a:r>
            <a:endParaRPr kumimoji="1" lang="zh-CN" alt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04</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3800">
                <a:ln w="12700">
                  <a:noFill/>
                </a:ln>
                <a:solidFill>
                  <a:srgbClr val="000000">
                    <a:alpha val="100000"/>
                  </a:srgbClr>
                </a:solidFill>
                <a:latin typeface="Source Han Sans CN Bold"/>
                <a:ea typeface="Source Han Sans CN Bold"/>
                <a:cs typeface="Source Han Sans CN Bold"/>
              </a:rPr>
              <a:t>Use Cases and Applications</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514470"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chemeClr val="bg1"/>
          </a:solidFill>
          <a:ln w="25400" cap="flat">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8337065"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chemeClr val="bg1"/>
          </a:solidFill>
          <a:ln w="25400" cap="flat">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667409"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chemeClr val="bg1"/>
          </a:solidFill>
          <a:ln w="25400" cap="flat">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67409"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754271"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rot="0" flipH="0" flipV="0">
            <a:off x="1850870"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881259" y="2491827"/>
            <a:ext cx="2745216" cy="70864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Access to Code Repositories</a:t>
            </a:r>
            <a:endParaRPr kumimoji="1" lang="zh-CN" altLang="en-US"/>
          </a:p>
        </p:txBody>
      </p:sp>
      <p:sp>
        <p:nvSpPr>
          <p:cNvPr id="10" name="标题 1"/>
          <p:cNvSpPr txBox="1"/>
          <p:nvPr/>
        </p:nvSpPr>
        <p:spPr>
          <a:xfrm rot="0" flipH="0" flipV="0">
            <a:off x="881259" y="3224010"/>
            <a:ext cx="2745216" cy="2107660"/>
          </a:xfrm>
          <a:prstGeom prst="rect">
            <a:avLst/>
          </a:prstGeom>
          <a:noFill/>
          <a:ln>
            <a:noFill/>
          </a:ln>
        </p:spPr>
        <p:txBody>
          <a:bodyPr vert="horz" wrap="square" lIns="0" tIns="0" rIns="0" bIns="0" rtlCol="0" anchor="t"/>
          <a:lstStyle/>
          <a:p>
            <a:pPr algn="ctr">
              <a:lnSpc>
                <a:spcPct val="150000"/>
              </a:lnSpc>
            </a:pPr>
            <a:r>
              <a:rPr kumimoji="1" lang="en-US" altLang="zh-CN" sz="1382">
                <a:ln w="12700">
                  <a:noFill/>
                </a:ln>
                <a:solidFill>
                  <a:srgbClr val="262626">
                    <a:alpha val="100000"/>
                  </a:srgbClr>
                </a:solidFill>
                <a:latin typeface="Source Han Sans"/>
                <a:ea typeface="Source Han Sans"/>
                <a:cs typeface="Source Han Sans"/>
              </a:rPr>
              <a:t>IDEs like Cursor and Replit use MCP to give AI assistants access to code repositories, file systems, and deployment tools.
Developers can use natural language to perform tasks like refactoring code, running tests, and managing versions.</a:t>
            </a:r>
            <a:endParaRPr kumimoji="1" lang="zh-CN" altLang="en-US"/>
          </a:p>
        </p:txBody>
      </p:sp>
      <p:sp>
        <p:nvSpPr>
          <p:cNvPr id="11" name="标题 1"/>
          <p:cNvSpPr txBox="1"/>
          <p:nvPr/>
        </p:nvSpPr>
        <p:spPr>
          <a:xfrm rot="0" flipH="0" flipV="0">
            <a:off x="2002184" y="1741717"/>
            <a:ext cx="503367" cy="44069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rot="0" flipH="0" flipV="0">
            <a:off x="4514470"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5601332"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rot="0" flipH="0" flipV="0">
            <a:off x="5697931"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rot="0" flipH="0" flipV="0">
            <a:off x="4728320" y="2491827"/>
            <a:ext cx="2745216" cy="70864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Streamlining Development Tasks</a:t>
            </a:r>
            <a:endParaRPr kumimoji="1" lang="zh-CN" altLang="en-US"/>
          </a:p>
        </p:txBody>
      </p:sp>
      <p:sp>
        <p:nvSpPr>
          <p:cNvPr id="16" name="标题 1"/>
          <p:cNvSpPr txBox="1"/>
          <p:nvPr/>
        </p:nvSpPr>
        <p:spPr>
          <a:xfrm rot="0" flipH="0" flipV="0">
            <a:off x="4728320" y="3224010"/>
            <a:ext cx="2745216" cy="210766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MCP allows AI to interact directly with development tools, reducing manual effort and increasing productivity.
It enables seamless integration with version control systems and continuous integration pipelines.</a:t>
            </a:r>
            <a:endParaRPr kumimoji="1" lang="zh-CN" altLang="en-US"/>
          </a:p>
        </p:txBody>
      </p:sp>
      <p:sp>
        <p:nvSpPr>
          <p:cNvPr id="17" name="标题 1"/>
          <p:cNvSpPr txBox="1"/>
          <p:nvPr/>
        </p:nvSpPr>
        <p:spPr>
          <a:xfrm rot="0" flipH="0" flipV="0">
            <a:off x="5868586" y="1710379"/>
            <a:ext cx="464685" cy="503367"/>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8" name="标题 1"/>
          <p:cNvSpPr txBox="1"/>
          <p:nvPr/>
        </p:nvSpPr>
        <p:spPr>
          <a:xfrm rot="0" flipH="0" flipV="0">
            <a:off x="8337065"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cap="flat">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9423927"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0" flipH="0" flipV="0">
            <a:off x="9520526"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0" flipV="0">
            <a:off x="8550915" y="2491827"/>
            <a:ext cx="2745216" cy="708648"/>
          </a:xfrm>
          <a:prstGeom prst="rect">
            <a:avLst/>
          </a:prstGeom>
          <a:noFill/>
          <a:ln>
            <a:noFill/>
          </a:ln>
        </p:spPr>
        <p:txBody>
          <a:bodyPr vert="horz" wrap="square" lIns="0" tIns="0" rIns="0" bIns="0" rtlCol="0" anchor="ctr"/>
          <a:lstStyle/>
          <a:p>
            <a:pPr algn="ct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Real-World Examples</a:t>
            </a:r>
            <a:endParaRPr kumimoji="1" lang="zh-CN" altLang="en-US"/>
          </a:p>
        </p:txBody>
      </p:sp>
      <p:sp>
        <p:nvSpPr>
          <p:cNvPr id="22" name="标题 1"/>
          <p:cNvSpPr txBox="1"/>
          <p:nvPr/>
        </p:nvSpPr>
        <p:spPr>
          <a:xfrm rot="0" flipH="0" flipV="0">
            <a:off x="8550915" y="3224010"/>
            <a:ext cx="2745216" cy="210766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For instance, developers can ask AI to find specific functions in a codebase or automatically run test cases using natural language commands.</a:t>
            </a:r>
            <a:endParaRPr kumimoji="1" lang="zh-CN" altLang="en-US"/>
          </a:p>
        </p:txBody>
      </p:sp>
      <p:sp>
        <p:nvSpPr>
          <p:cNvPr id="23" name="标题 1"/>
          <p:cNvSpPr txBox="1"/>
          <p:nvPr/>
        </p:nvSpPr>
        <p:spPr>
          <a:xfrm rot="0" flipH="0" flipV="0">
            <a:off x="9671840" y="1718499"/>
            <a:ext cx="503367" cy="487127"/>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4"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333">
                <a:ln w="12700">
                  <a:noFill/>
                </a:ln>
                <a:solidFill>
                  <a:srgbClr val="000000">
                    <a:alpha val="100000"/>
                  </a:srgbClr>
                </a:solidFill>
                <a:latin typeface="Source Han Sans CN Bold"/>
                <a:ea typeface="Source Han Sans CN Bold"/>
                <a:cs typeface="Source Han Sans CN Bold"/>
              </a:rPr>
              <a:t>Enhancing AI-Powered Development Environments</a:t>
            </a:r>
            <a:endParaRPr kumimoji="1" lang="zh-CN" altLang="en-US"/>
          </a:p>
        </p:txBody>
      </p:sp>
      <p:sp>
        <p:nvSpPr>
          <p:cNvPr id="27"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60400" y="2321420"/>
            <a:ext cx="2927757" cy="3558680"/>
          </a:xfrm>
          <a:prstGeom prst="roundRect">
            <a:avLst>
              <a:gd name="adj" fmla="val 9986"/>
            </a:avLst>
          </a:prstGeom>
          <a:solidFill>
            <a:schemeClr val="bg1"/>
          </a:solidFill>
          <a:ln w="19050" cap="sq">
            <a:solidFill>
              <a:schemeClr val="accent1"/>
            </a:solid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2909022" y="2009350"/>
            <a:ext cx="1092200" cy="1092200"/>
          </a:xfrm>
          <a:prstGeom prst="arc">
            <a:avLst>
              <a:gd name="adj1" fmla="val 16200000"/>
              <a:gd name="adj2" fmla="val 10544243"/>
            </a:avLst>
          </a:prstGeom>
          <a:noFill/>
          <a:ln w="152400" cap="rnd">
            <a:gradFill>
              <a:gsLst>
                <a:gs pos="0">
                  <a:schemeClr val="accent2"/>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972522" y="2072850"/>
            <a:ext cx="965200" cy="965200"/>
          </a:xfrm>
          <a:prstGeom prst="ellipse">
            <a:avLst/>
          </a:prstGeom>
          <a:solidFill>
            <a:schemeClr val="bg1"/>
          </a:solidFill>
          <a:ln w="12700" cap="sq">
            <a:noFill/>
            <a:miter/>
          </a:ln>
          <a:effectLst>
            <a:outerShdw dist="0" blurRad="127000" dir="0" sx="102000" sy="102000" kx="0" ky="0" algn="ctr"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826689" y="2413584"/>
            <a:ext cx="1950720" cy="634415"/>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Seamless CRM Integration</a:t>
            </a:r>
            <a:endParaRPr kumimoji="1" lang="zh-CN" altLang="en-US"/>
          </a:p>
        </p:txBody>
      </p:sp>
      <p:sp>
        <p:nvSpPr>
          <p:cNvPr id="7" name="标题 1"/>
          <p:cNvSpPr txBox="1"/>
          <p:nvPr/>
        </p:nvSpPr>
        <p:spPr>
          <a:xfrm rot="0" flipH="0" flipV="0">
            <a:off x="895131" y="3210560"/>
            <a:ext cx="2458294" cy="2382101"/>
          </a:xfrm>
          <a:prstGeom prst="rect">
            <a:avLst/>
          </a:prstGeom>
          <a:noFill/>
          <a:ln>
            <a:noFill/>
          </a:ln>
        </p:spPr>
        <p:txBody>
          <a:bodyPr vert="horz" wrap="square" lIns="0" tIns="0" rIns="0" bIns="0" rtlCol="0" anchor="t"/>
          <a:lstStyle/>
          <a:p>
            <a:pPr algn="l">
              <a:lnSpc>
                <a:spcPct val="150000"/>
              </a:lnSpc>
            </a:pPr>
            <a:r>
              <a:rPr kumimoji="1" lang="en-US" altLang="zh-CN" sz="1391">
                <a:ln w="12700">
                  <a:noFill/>
                </a:ln>
                <a:solidFill>
                  <a:srgbClr val="262626">
                    <a:alpha val="100000"/>
                  </a:srgbClr>
                </a:solidFill>
                <a:latin typeface="Source Han Sans"/>
                <a:ea typeface="Source Han Sans"/>
                <a:cs typeface="Source Han Sans"/>
              </a:rPr>
              <a:t>AI chatbots can leverage MCP to pull customer history from CRM systems, check order status, and access knowledge bases.
This integration provides comprehensive and personalized support to customers.</a:t>
            </a:r>
            <a:endParaRPr kumimoji="1" lang="zh-CN" altLang="en-US"/>
          </a:p>
        </p:txBody>
      </p:sp>
      <p:sp>
        <p:nvSpPr>
          <p:cNvPr id="8" name="标题 1"/>
          <p:cNvSpPr txBox="1"/>
          <p:nvPr/>
        </p:nvSpPr>
        <p:spPr>
          <a:xfrm rot="0" flipH="0" flipV="0">
            <a:off x="3015432" y="2270972"/>
            <a:ext cx="891508" cy="623766"/>
          </a:xfrm>
          <a:prstGeom prst="rect">
            <a:avLst/>
          </a:prstGeom>
          <a:noFill/>
          <a:ln>
            <a:noFill/>
          </a:ln>
        </p:spPr>
        <p:txBody>
          <a:bodyPr vert="horz" wrap="square" lIns="0" tIns="0" rIns="0" bIns="0" rtlCol="0" anchor="ctr"/>
          <a:lstStyle/>
          <a:p>
            <a:pPr algn="ctr">
              <a:lnSpc>
                <a:spcPct val="100000"/>
              </a:lnSpc>
            </a:pPr>
            <a:r>
              <a:rPr kumimoji="1" lang="en-US" altLang="zh-CN" sz="1800">
                <a:ln w="12700">
                  <a:noFill/>
                </a:ln>
                <a:solidFill>
                  <a:srgbClr val="0F31BE">
                    <a:alpha val="100000"/>
                  </a:srgbClr>
                </a:solidFill>
                <a:latin typeface="OPPOSans H"/>
                <a:ea typeface="OPPOSans H"/>
                <a:cs typeface="OPPOSans H"/>
              </a:rPr>
              <a:t>01</a:t>
            </a:r>
            <a:endParaRPr kumimoji="1" lang="zh-CN" altLang="en-US"/>
          </a:p>
        </p:txBody>
      </p:sp>
      <p:sp>
        <p:nvSpPr>
          <p:cNvPr id="9" name="标题 1"/>
          <p:cNvSpPr txBox="1"/>
          <p:nvPr/>
        </p:nvSpPr>
        <p:spPr>
          <a:xfrm rot="0" flipH="0" flipV="0">
            <a:off x="4419239" y="2321420"/>
            <a:ext cx="2927757" cy="3558680"/>
          </a:xfrm>
          <a:prstGeom prst="roundRect">
            <a:avLst>
              <a:gd name="adj" fmla="val 9986"/>
            </a:avLst>
          </a:prstGeom>
          <a:solidFill>
            <a:schemeClr val="bg1"/>
          </a:solidFill>
          <a:ln w="19050" cap="sq">
            <a:solidFill>
              <a:schemeClr val="accent1"/>
            </a:solid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667861" y="2009350"/>
            <a:ext cx="1092200" cy="1092200"/>
          </a:xfrm>
          <a:prstGeom prst="arc">
            <a:avLst>
              <a:gd name="adj1" fmla="val 16200000"/>
              <a:gd name="adj2" fmla="val 5951267"/>
            </a:avLst>
          </a:prstGeom>
          <a:noFill/>
          <a:ln w="152400" cap="rnd">
            <a:gradFill>
              <a:gsLst>
                <a:gs pos="0">
                  <a:schemeClr val="accent2"/>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731361" y="2072850"/>
            <a:ext cx="965200" cy="965200"/>
          </a:xfrm>
          <a:prstGeom prst="ellipse">
            <a:avLst/>
          </a:prstGeom>
          <a:solidFill>
            <a:schemeClr val="bg1"/>
          </a:solidFill>
          <a:ln w="12700" cap="sq">
            <a:noFill/>
            <a:miter/>
          </a:ln>
          <a:effectLst>
            <a:outerShdw dist="0" blurRad="127000" dir="0" sx="102000" sy="102000" kx="0" ky="0" algn="ctr"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4585528" y="2413584"/>
            <a:ext cx="1950720" cy="634415"/>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Providing Comprehensive Support</a:t>
            </a:r>
            <a:endParaRPr kumimoji="1" lang="zh-CN" altLang="en-US"/>
          </a:p>
        </p:txBody>
      </p:sp>
      <p:sp>
        <p:nvSpPr>
          <p:cNvPr id="13" name="标题 1"/>
          <p:cNvSpPr txBox="1"/>
          <p:nvPr/>
        </p:nvSpPr>
        <p:spPr>
          <a:xfrm rot="0" flipH="0" flipV="0">
            <a:off x="4653970" y="3210560"/>
            <a:ext cx="2458294" cy="2382101"/>
          </a:xfrm>
          <a:prstGeom prst="rect">
            <a:avLst/>
          </a:prstGeom>
          <a:noFill/>
          <a:ln>
            <a:noFill/>
          </a:ln>
        </p:spPr>
        <p:txBody>
          <a:bodyPr vert="horz" wrap="square" lIns="0" tIns="0" rIns="0" bIns="0" rtlCol="0" anchor="t"/>
          <a:lstStyle/>
          <a:p>
            <a:pPr algn="l">
              <a:lnSpc>
                <a:spcPct val="150000"/>
              </a:lnSpc>
            </a:pPr>
            <a:r>
              <a:rPr kumimoji="1" lang="en-US" altLang="zh-CN" sz="1391">
                <a:ln w="12700">
                  <a:noFill/>
                </a:ln>
                <a:solidFill>
                  <a:srgbClr val="262626">
                    <a:alpha val="100000"/>
                  </a:srgbClr>
                </a:solidFill>
                <a:latin typeface="Source Han Sans"/>
                <a:ea typeface="Source Han Sans"/>
                <a:cs typeface="Source Han Sans"/>
              </a:rPr>
              <a:t>MCP enables real- time access to customer data, allowing chatbots to quickly resolve issues and provide tailored solutions.
It enhances the overall customer experience by making support more efficient and effective.</a:t>
            </a:r>
            <a:endParaRPr kumimoji="1" lang="zh-CN" altLang="en-US"/>
          </a:p>
        </p:txBody>
      </p:sp>
      <p:sp>
        <p:nvSpPr>
          <p:cNvPr id="14" name="标题 1"/>
          <p:cNvSpPr txBox="1"/>
          <p:nvPr/>
        </p:nvSpPr>
        <p:spPr>
          <a:xfrm rot="0" flipH="0" flipV="0">
            <a:off x="6774271" y="2270972"/>
            <a:ext cx="891508" cy="623766"/>
          </a:xfrm>
          <a:prstGeom prst="rect">
            <a:avLst/>
          </a:prstGeom>
          <a:noFill/>
          <a:ln>
            <a:noFill/>
          </a:ln>
        </p:spPr>
        <p:txBody>
          <a:bodyPr vert="horz" wrap="square" lIns="0" tIns="0" rIns="0" bIns="0" rtlCol="0" anchor="ctr"/>
          <a:lstStyle/>
          <a:p>
            <a:pPr algn="ctr">
              <a:lnSpc>
                <a:spcPct val="100000"/>
              </a:lnSpc>
            </a:pPr>
            <a:r>
              <a:rPr kumimoji="1" lang="en-US" altLang="zh-CN" sz="1800">
                <a:ln w="12700">
                  <a:noFill/>
                </a:ln>
                <a:solidFill>
                  <a:srgbClr val="0F31BE">
                    <a:alpha val="100000"/>
                  </a:srgbClr>
                </a:solidFill>
                <a:latin typeface="OPPOSans H"/>
                <a:ea typeface="OPPOSans H"/>
                <a:cs typeface="OPPOSans H"/>
              </a:rPr>
              <a:t>02</a:t>
            </a:r>
            <a:endParaRPr kumimoji="1" lang="zh-CN" altLang="en-US"/>
          </a:p>
        </p:txBody>
      </p:sp>
      <p:sp>
        <p:nvSpPr>
          <p:cNvPr id="15" name="标题 1"/>
          <p:cNvSpPr txBox="1"/>
          <p:nvPr/>
        </p:nvSpPr>
        <p:spPr>
          <a:xfrm rot="0" flipH="0" flipV="0">
            <a:off x="8178078" y="2321420"/>
            <a:ext cx="2927757" cy="3558680"/>
          </a:xfrm>
          <a:prstGeom prst="roundRect">
            <a:avLst>
              <a:gd name="adj" fmla="val 9986"/>
            </a:avLst>
          </a:prstGeom>
          <a:solidFill>
            <a:schemeClr val="bg1"/>
          </a:solidFill>
          <a:ln w="19050" cap="sq">
            <a:solidFill>
              <a:schemeClr val="accent1"/>
            </a:solidFill>
            <a:miter/>
          </a:ln>
          <a:effectLst>
            <a:outerShdw dist="38100" blurRad="50800" dir="5400000" sx="100000" sy="100000" kx="0" ky="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0426700" y="2009350"/>
            <a:ext cx="1092200" cy="1092200"/>
          </a:xfrm>
          <a:prstGeom prst="arc">
            <a:avLst>
              <a:gd name="adj1" fmla="val 16200000"/>
              <a:gd name="adj2" fmla="val 13516205"/>
            </a:avLst>
          </a:prstGeom>
          <a:noFill/>
          <a:ln w="152400" cap="rnd">
            <a:gradFill>
              <a:gsLst>
                <a:gs pos="0">
                  <a:schemeClr val="accent2"/>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10490200" y="2072850"/>
            <a:ext cx="965200" cy="965200"/>
          </a:xfrm>
          <a:prstGeom prst="ellipse">
            <a:avLst/>
          </a:prstGeom>
          <a:solidFill>
            <a:schemeClr val="bg1"/>
          </a:solidFill>
          <a:ln w="12700" cap="sq">
            <a:noFill/>
            <a:miter/>
          </a:ln>
          <a:effectLst>
            <a:outerShdw dist="0" blurRad="127000" dir="0" sx="102000" sy="102000" kx="0" ky="0" algn="ctr" rotWithShape="0">
              <a:schemeClr val="accent1">
                <a:lumMod val="5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8344367" y="2413584"/>
            <a:ext cx="1950720" cy="634415"/>
          </a:xfrm>
          <a:prstGeom prst="rect">
            <a:avLst/>
          </a:prstGeom>
          <a:noFill/>
          <a:ln>
            <a:noFill/>
          </a:ln>
        </p:spPr>
        <p:txBody>
          <a:bodyPr vert="horz" wrap="square" lIns="0" tIns="0" rIns="0" bIns="0" rtlCol="0" anchor="b"/>
          <a:lstStyle/>
          <a:p>
            <a:pPr algn="l">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Real-World Examples</a:t>
            </a:r>
            <a:endParaRPr kumimoji="1" lang="zh-CN" altLang="en-US"/>
          </a:p>
        </p:txBody>
      </p:sp>
      <p:sp>
        <p:nvSpPr>
          <p:cNvPr id="19" name="标题 1"/>
          <p:cNvSpPr txBox="1"/>
          <p:nvPr/>
        </p:nvSpPr>
        <p:spPr>
          <a:xfrm rot="0" flipH="0" flipV="0">
            <a:off x="8412809" y="3210560"/>
            <a:ext cx="2458294" cy="238210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For example, a chatbot can retrieve a customer's purchase history from a CRM system and offer personalized product recommendations.</a:t>
            </a:r>
            <a:endParaRPr kumimoji="1" lang="zh-CN" altLang="en-US"/>
          </a:p>
        </p:txBody>
      </p:sp>
      <p:sp>
        <p:nvSpPr>
          <p:cNvPr id="20" name="标题 1"/>
          <p:cNvSpPr txBox="1"/>
          <p:nvPr/>
        </p:nvSpPr>
        <p:spPr>
          <a:xfrm rot="0" flipH="0" flipV="0">
            <a:off x="10533110" y="2270972"/>
            <a:ext cx="891508" cy="623766"/>
          </a:xfrm>
          <a:prstGeom prst="rect">
            <a:avLst/>
          </a:prstGeom>
          <a:noFill/>
          <a:ln>
            <a:noFill/>
          </a:ln>
        </p:spPr>
        <p:txBody>
          <a:bodyPr vert="horz" wrap="square" lIns="0" tIns="0" rIns="0" bIns="0" rtlCol="0" anchor="ctr"/>
          <a:lstStyle/>
          <a:p>
            <a:pPr algn="ctr">
              <a:lnSpc>
                <a:spcPct val="100000"/>
              </a:lnSpc>
            </a:pPr>
            <a:r>
              <a:rPr kumimoji="1" lang="en-US" altLang="zh-CN" sz="1800">
                <a:ln w="12700">
                  <a:noFill/>
                </a:ln>
                <a:solidFill>
                  <a:srgbClr val="0F31BE">
                    <a:alpha val="100000"/>
                  </a:srgbClr>
                </a:solidFill>
                <a:latin typeface="OPPOSans H"/>
                <a:ea typeface="OPPOSans H"/>
                <a:cs typeface="OPPOSans H"/>
              </a:rPr>
              <a:t>03</a:t>
            </a:r>
            <a:endParaRPr kumimoji="1" lang="zh-CN" altLang="en-US"/>
          </a:p>
        </p:txBody>
      </p:sp>
      <p:sp>
        <p:nvSpPr>
          <p:cNvPr id="21" name="标题 1"/>
          <p:cNvSpPr txBox="1"/>
          <p:nvPr/>
        </p:nvSpPr>
        <p:spPr>
          <a:xfrm rot="0" flipH="0" flipV="0">
            <a:off x="826689" y="4769413"/>
            <a:ext cx="1950720" cy="975487"/>
          </a:xfrm>
          <a:prstGeom prst="rect">
            <a:avLst/>
          </a:prstGeom>
          <a:noFill/>
          <a:ln>
            <a:noFill/>
          </a:ln>
        </p:spPr>
        <p:txBody>
          <a:bodyPr vert="horz" wrap="square" lIns="0" tIns="0" rIns="0" bIns="0" rtlCol="0" anchor="b"/>
          <a:lstStyle/>
          <a:p>
            <a:pPr algn="l">
              <a:lnSpc>
                <a:spcPct val="100000"/>
              </a:lnSpc>
            </a:pPr>
            <a:r>
              <a:rPr kumimoji="1" lang="en-US" altLang="zh-CN" sz="5400">
                <a:ln w="12700">
                  <a:noFill/>
                </a:ln>
                <a:solidFill>
                  <a:srgbClr val="0F31BE">
                    <a:alpha val="17000"/>
                  </a:srgbClr>
                </a:solidFill>
                <a:latin typeface="OPPOSans H"/>
                <a:ea typeface="OPPOSans H"/>
                <a:cs typeface="OPPOSans H"/>
              </a:rPr>
              <a:t>01</a:t>
            </a:r>
            <a:endParaRPr kumimoji="1" lang="zh-CN" altLang="en-US"/>
          </a:p>
        </p:txBody>
      </p:sp>
      <p:sp>
        <p:nvSpPr>
          <p:cNvPr id="22" name="标题 1"/>
          <p:cNvSpPr txBox="1"/>
          <p:nvPr/>
        </p:nvSpPr>
        <p:spPr>
          <a:xfrm rot="0" flipH="0" flipV="0">
            <a:off x="4585528" y="4769413"/>
            <a:ext cx="1950720" cy="975487"/>
          </a:xfrm>
          <a:prstGeom prst="rect">
            <a:avLst/>
          </a:prstGeom>
          <a:noFill/>
          <a:ln>
            <a:noFill/>
          </a:ln>
        </p:spPr>
        <p:txBody>
          <a:bodyPr vert="horz" wrap="square" lIns="0" tIns="0" rIns="0" bIns="0" rtlCol="0" anchor="b"/>
          <a:lstStyle/>
          <a:p>
            <a:pPr algn="l">
              <a:lnSpc>
                <a:spcPct val="100000"/>
              </a:lnSpc>
            </a:pPr>
            <a:r>
              <a:rPr kumimoji="1" lang="en-US" altLang="zh-CN" sz="5400">
                <a:ln w="12700">
                  <a:noFill/>
                </a:ln>
                <a:solidFill>
                  <a:srgbClr val="0F31BE">
                    <a:alpha val="17000"/>
                  </a:srgbClr>
                </a:solidFill>
                <a:latin typeface="OPPOSans H"/>
                <a:ea typeface="OPPOSans H"/>
                <a:cs typeface="OPPOSans H"/>
              </a:rPr>
              <a:t>02</a:t>
            </a:r>
            <a:endParaRPr kumimoji="1" lang="zh-CN" altLang="en-US"/>
          </a:p>
        </p:txBody>
      </p:sp>
      <p:sp>
        <p:nvSpPr>
          <p:cNvPr id="23" name="标题 1"/>
          <p:cNvSpPr txBox="1"/>
          <p:nvPr/>
        </p:nvSpPr>
        <p:spPr>
          <a:xfrm rot="0" flipH="0" flipV="0">
            <a:off x="8344367" y="4769413"/>
            <a:ext cx="1950720" cy="975487"/>
          </a:xfrm>
          <a:prstGeom prst="rect">
            <a:avLst/>
          </a:prstGeom>
          <a:noFill/>
          <a:ln>
            <a:noFill/>
          </a:ln>
        </p:spPr>
        <p:txBody>
          <a:bodyPr vert="horz" wrap="square" lIns="0" tIns="0" rIns="0" bIns="0" rtlCol="0" anchor="b"/>
          <a:lstStyle/>
          <a:p>
            <a:pPr algn="l">
              <a:lnSpc>
                <a:spcPct val="100000"/>
              </a:lnSpc>
            </a:pPr>
            <a:r>
              <a:rPr kumimoji="1" lang="en-US" altLang="zh-CN" sz="5400">
                <a:ln w="12700">
                  <a:noFill/>
                </a:ln>
                <a:solidFill>
                  <a:srgbClr val="0F31BE">
                    <a:alpha val="17000"/>
                  </a:srgbClr>
                </a:solidFill>
                <a:latin typeface="OPPOSans H"/>
                <a:ea typeface="OPPOSans H"/>
                <a:cs typeface="OPPOSans H"/>
              </a:rPr>
              <a:t>03</a:t>
            </a:r>
            <a:endParaRPr kumimoji="1" lang="zh-CN" altLang="en-US"/>
          </a:p>
        </p:txBody>
      </p:sp>
      <p:sp>
        <p:nvSpPr>
          <p:cNvPr id="24"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Smart Customer Support Systems</a:t>
            </a:r>
            <a:endParaRPr kumimoji="1" lang="zh-CN" altLang="en-US"/>
          </a:p>
        </p:txBody>
      </p:sp>
      <p:sp>
        <p:nvSpPr>
          <p:cNvPr id="27"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flipH="0" flipV="0">
            <a:off x="6012157" y="3303910"/>
            <a:ext cx="1898152" cy="737860"/>
          </a:xfrm>
          <a:prstGeom prst="roundRect">
            <a:avLst>
              <a:gd name="adj" fmla="val 50000"/>
            </a:avLst>
          </a:prstGeom>
          <a:solidFill>
            <a:schemeClr val="accent2">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rot="5400000" flipH="0" flipV="0">
            <a:off x="4276208" y="3867534"/>
            <a:ext cx="1898152" cy="737860"/>
          </a:xfrm>
          <a:prstGeom prst="roundRect">
            <a:avLst>
              <a:gd name="adj" fmla="val 50000"/>
            </a:avLst>
          </a:prstGeom>
          <a:solidFill>
            <a:schemeClr val="accent1">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18900000" flipH="0" flipV="0">
            <a:off x="6246101" y="3021765"/>
            <a:ext cx="3171696" cy="736997"/>
          </a:xfrm>
          <a:prstGeom prst="roundRect">
            <a:avLst>
              <a:gd name="adj" fmla="val 50000"/>
            </a:avLst>
          </a:prstGeom>
          <a:solidFill>
            <a:schemeClr val="accent1">
              <a:lumMod val="60000"/>
              <a:lumOff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rot="0" flipH="0" flipV="0">
            <a:off x="5432012" y="2723764"/>
            <a:ext cx="1898152" cy="737860"/>
          </a:xfrm>
          <a:prstGeom prst="roundRect">
            <a:avLst>
              <a:gd name="adj" fmla="val 50000"/>
            </a:avLst>
          </a:prstGeom>
          <a:solidFill>
            <a:schemeClr val="accent2">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7" name="标题 1"/>
          <p:cNvSpPr txBox="1"/>
          <p:nvPr/>
        </p:nvSpPr>
        <p:spPr>
          <a:xfrm rot="18900000" flipH="0" flipV="0">
            <a:off x="4510153" y="3585389"/>
            <a:ext cx="3171696" cy="736997"/>
          </a:xfrm>
          <a:prstGeom prst="roundRect">
            <a:avLst>
              <a:gd name="adj" fmla="val 50000"/>
            </a:avLst>
          </a:prstGeom>
          <a:solidFill>
            <a:schemeClr val="accent2">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rot="0" flipH="0" flipV="0">
            <a:off x="6647008" y="2774478"/>
            <a:ext cx="627553" cy="627553"/>
          </a:xfrm>
          <a:custGeom>
            <a:avLst/>
            <a:gdLst>
              <a:gd name="T0" fmla="*/ 222 w 269"/>
              <a:gd name="T1" fmla="*/ 48 h 269"/>
              <a:gd name="T2" fmla="*/ 222 w 269"/>
              <a:gd name="T3" fmla="*/ 221 h 269"/>
              <a:gd name="T4" fmla="*/ 48 w 269"/>
              <a:gd name="T5" fmla="*/ 221 h 269"/>
              <a:gd name="T6" fmla="*/ 48 w 269"/>
              <a:gd name="T7" fmla="*/ 48 h 269"/>
              <a:gd name="T8" fmla="*/ 222 w 269"/>
              <a:gd name="T9" fmla="*/ 48 h 269"/>
            </a:gdLst>
            <a:rect l="0" t="0" r="r" b="b"/>
            <a:pathLst>
              <a:path w="269" h="269">
                <a:moveTo>
                  <a:pt x="222" y="48"/>
                </a:moveTo>
                <a:cubicBezTo>
                  <a:pt x="269" y="96"/>
                  <a:pt x="269" y="173"/>
                  <a:pt x="222" y="221"/>
                </a:cubicBezTo>
                <a:cubicBezTo>
                  <a:pt x="174" y="269"/>
                  <a:pt x="96" y="269"/>
                  <a:pt x="48" y="221"/>
                </a:cubicBezTo>
                <a:cubicBezTo>
                  <a:pt x="0" y="173"/>
                  <a:pt x="0" y="96"/>
                  <a:pt x="48" y="48"/>
                </a:cubicBezTo>
                <a:cubicBezTo>
                  <a:pt x="96" y="0"/>
                  <a:pt x="174" y="0"/>
                  <a:pt x="222" y="48"/>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9" name="标题 1"/>
          <p:cNvSpPr txBox="1"/>
          <p:nvPr/>
        </p:nvSpPr>
        <p:spPr>
          <a:xfrm rot="18900000" flipH="0" flipV="0">
            <a:off x="2774204" y="4149013"/>
            <a:ext cx="3171696" cy="736997"/>
          </a:xfrm>
          <a:prstGeom prst="roundRect">
            <a:avLst>
              <a:gd name="adj" fmla="val 50000"/>
            </a:avLst>
          </a:prstGeom>
          <a:solidFill>
            <a:schemeClr val="accent1">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0" name="标题 1"/>
          <p:cNvSpPr txBox="1"/>
          <p:nvPr/>
        </p:nvSpPr>
        <p:spPr>
          <a:xfrm rot="0" flipH="0" flipV="0">
            <a:off x="3696063" y="3287388"/>
            <a:ext cx="1898152" cy="737860"/>
          </a:xfrm>
          <a:prstGeom prst="roundRect">
            <a:avLst>
              <a:gd name="adj" fmla="val 50000"/>
            </a:avLst>
          </a:prstGeom>
          <a:solidFill>
            <a:schemeClr val="accent1">
              <a:alpha val="9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rot="0" flipH="0" flipV="0">
            <a:off x="4911059" y="3338102"/>
            <a:ext cx="627553" cy="627553"/>
          </a:xfrm>
          <a:custGeom>
            <a:avLst/>
            <a:gdLst>
              <a:gd name="T0" fmla="*/ 222 w 269"/>
              <a:gd name="T1" fmla="*/ 48 h 269"/>
              <a:gd name="T2" fmla="*/ 222 w 269"/>
              <a:gd name="T3" fmla="*/ 221 h 269"/>
              <a:gd name="T4" fmla="*/ 48 w 269"/>
              <a:gd name="T5" fmla="*/ 221 h 269"/>
              <a:gd name="T6" fmla="*/ 48 w 269"/>
              <a:gd name="T7" fmla="*/ 48 h 269"/>
              <a:gd name="T8" fmla="*/ 222 w 269"/>
              <a:gd name="T9" fmla="*/ 48 h 269"/>
            </a:gdLst>
            <a:rect l="0" t="0" r="r" b="b"/>
            <a:pathLst>
              <a:path w="269" h="269">
                <a:moveTo>
                  <a:pt x="222" y="48"/>
                </a:moveTo>
                <a:cubicBezTo>
                  <a:pt x="269" y="96"/>
                  <a:pt x="269" y="173"/>
                  <a:pt x="222" y="221"/>
                </a:cubicBezTo>
                <a:cubicBezTo>
                  <a:pt x="174" y="269"/>
                  <a:pt x="96" y="269"/>
                  <a:pt x="48" y="221"/>
                </a:cubicBezTo>
                <a:cubicBezTo>
                  <a:pt x="0" y="173"/>
                  <a:pt x="0" y="96"/>
                  <a:pt x="48" y="48"/>
                </a:cubicBezTo>
                <a:cubicBezTo>
                  <a:pt x="96" y="0"/>
                  <a:pt x="174" y="0"/>
                  <a:pt x="222" y="48"/>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rot="0" flipH="0" flipV="0">
            <a:off x="6775971" y="2926452"/>
            <a:ext cx="369626" cy="323603"/>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2"/>
          </a:solidFill>
          <a:ln cap="sq">
            <a:noFill/>
            <a:prstDash val="solid"/>
            <a:round/>
            <a:headEnd/>
            <a:tailEnd/>
          </a:ln>
        </p:spPr>
        <p:txBody>
          <a:bodyPr vert="horz" wrap="square" lIns="91440" tIns="45720" rIns="91440" bIns="45720" rtlCol="0" anchor="t"/>
          <a:lstStyle/>
          <a:p>
            <a:pPr algn="l">
              <a:lnSpc>
                <a:spcPct val="110000"/>
              </a:lnSpc>
            </a:pPr>
            <a:endParaRPr kumimoji="1" lang="zh-CN" altLang="en-US"/>
          </a:p>
        </p:txBody>
      </p:sp>
      <p:sp>
        <p:nvSpPr>
          <p:cNvPr id="13" name="标题 1"/>
          <p:cNvSpPr txBox="1"/>
          <p:nvPr/>
        </p:nvSpPr>
        <p:spPr>
          <a:xfrm rot="0" flipH="0" flipV="0">
            <a:off x="5046934" y="3454198"/>
            <a:ext cx="369624" cy="369624"/>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round/>
            <a:headEnd/>
            <a:tailEnd/>
          </a:ln>
        </p:spPr>
        <p:txBody>
          <a:bodyPr vert="horz" wrap="square" lIns="91440" tIns="45720" rIns="91440" bIns="45720" rtlCol="0" anchor="t"/>
          <a:lstStyle/>
          <a:p>
            <a:pPr algn="l">
              <a:lnSpc>
                <a:spcPct val="110000"/>
              </a:lnSpc>
            </a:pPr>
            <a:endParaRPr kumimoji="1" lang="zh-CN" altLang="en-US"/>
          </a:p>
        </p:txBody>
      </p:sp>
      <p:sp>
        <p:nvSpPr>
          <p:cNvPr id="14" name="标题 1"/>
          <p:cNvSpPr txBox="1"/>
          <p:nvPr/>
        </p:nvSpPr>
        <p:spPr>
          <a:xfrm rot="0" flipH="0" flipV="0">
            <a:off x="4541875" y="1085396"/>
            <a:ext cx="2160000" cy="663190"/>
          </a:xfrm>
          <a:prstGeom prst="rect">
            <a:avLst/>
          </a:prstGeom>
          <a:noFill/>
          <a:ln cap="sq">
            <a:noFill/>
          </a:ln>
          <a:effectLst/>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Tailoring Content</a:t>
            </a:r>
            <a:endParaRPr kumimoji="1" lang="zh-CN" altLang="en-US"/>
          </a:p>
        </p:txBody>
      </p:sp>
      <p:sp>
        <p:nvSpPr>
          <p:cNvPr id="15" name="标题 1"/>
          <p:cNvSpPr txBox="1"/>
          <p:nvPr/>
        </p:nvSpPr>
        <p:spPr>
          <a:xfrm rot="0" flipH="0" flipV="0">
            <a:off x="4541874" y="1750321"/>
            <a:ext cx="2160000" cy="913850"/>
          </a:xfrm>
          <a:prstGeom prst="rect">
            <a:avLst/>
          </a:prstGeom>
          <a:noFill/>
          <a:ln>
            <a:noFill/>
          </a:ln>
        </p:spPr>
        <p:txBody>
          <a:bodyPr vert="horz" wrap="square" lIns="0" tIns="0" rIns="0" bIns="0" rtlCol="0" anchor="t"/>
          <a:lstStyle/>
          <a:p>
            <a:pPr algn="l">
              <a:lnSpc>
                <a:spcPct val="150000"/>
              </a:lnSpc>
            </a:pPr>
            <a:r>
              <a:rPr kumimoji="1" lang="en-US" altLang="zh-CN" sz="873">
                <a:ln w="12700">
                  <a:noFill/>
                </a:ln>
                <a:solidFill>
                  <a:srgbClr val="000000">
                    <a:alpha val="100000"/>
                  </a:srgbClr>
                </a:solidFill>
                <a:latin typeface="Source Han Sans"/>
                <a:ea typeface="Source Han Sans"/>
                <a:cs typeface="Source Han Sans"/>
              </a:rPr>
              <a:t>MCP allows AI to generate content that aligns with brand guidelines and audience preferences.
It also supports dynamic content updates based on real- time data and trends.</a:t>
            </a:r>
            <a:endParaRPr kumimoji="1" lang="zh-CN" altLang="en-US"/>
          </a:p>
        </p:txBody>
      </p:sp>
      <p:sp>
        <p:nvSpPr>
          <p:cNvPr id="16" name="标题 1"/>
          <p:cNvSpPr txBox="1"/>
          <p:nvPr/>
        </p:nvSpPr>
        <p:spPr>
          <a:xfrm rot="0" flipH="0" flipV="0">
            <a:off x="1349535" y="2905313"/>
            <a:ext cx="2160000" cy="663190"/>
          </a:xfrm>
          <a:prstGeom prst="rect">
            <a:avLst/>
          </a:prstGeom>
          <a:noFill/>
          <a:ln cap="sq">
            <a:noFill/>
          </a:ln>
          <a:effectLst/>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Real-World Examples</a:t>
            </a:r>
            <a:endParaRPr kumimoji="1" lang="zh-CN" altLang="en-US"/>
          </a:p>
        </p:txBody>
      </p:sp>
      <p:sp>
        <p:nvSpPr>
          <p:cNvPr id="17" name="标题 1"/>
          <p:cNvSpPr txBox="1"/>
          <p:nvPr/>
        </p:nvSpPr>
        <p:spPr>
          <a:xfrm rot="0" flipH="0" flipV="0">
            <a:off x="1349534" y="3570238"/>
            <a:ext cx="2160000" cy="964650"/>
          </a:xfrm>
          <a:prstGeom prst="rect">
            <a:avLst/>
          </a:prstGeom>
          <a:noFill/>
          <a:ln>
            <a:noFill/>
          </a:ln>
        </p:spPr>
        <p:txBody>
          <a:bodyPr vert="horz" wrap="square" lIns="0" tIns="0" rIns="0" bIns="0" rtlCol="0" anchor="t"/>
          <a:lstStyle/>
          <a:p>
            <a:pPr algn="l">
              <a:lnSpc>
                <a:spcPct val="150000"/>
              </a:lnSpc>
            </a:pPr>
            <a:r>
              <a:rPr kumimoji="1" lang="en-US" altLang="zh-CN" sz="1096">
                <a:ln w="12700">
                  <a:noFill/>
                </a:ln>
                <a:solidFill>
                  <a:srgbClr val="000000">
                    <a:alpha val="100000"/>
                  </a:srgbClr>
                </a:solidFill>
                <a:latin typeface="Source Han Sans"/>
                <a:ea typeface="Source Han Sans"/>
                <a:cs typeface="Source Han Sans"/>
              </a:rPr>
              <a:t>For instance, AI can access existing articles from a content management system and update them with the latest information.</a:t>
            </a:r>
            <a:endParaRPr kumimoji="1" lang="zh-CN" altLang="en-US"/>
          </a:p>
        </p:txBody>
      </p:sp>
      <p:sp>
        <p:nvSpPr>
          <p:cNvPr id="18" name="标题 1"/>
          <p:cNvSpPr txBox="1"/>
          <p:nvPr/>
        </p:nvSpPr>
        <p:spPr>
          <a:xfrm rot="0" flipH="0" flipV="0">
            <a:off x="8377080" y="4075265"/>
            <a:ext cx="2591800" cy="663190"/>
          </a:xfrm>
          <a:prstGeom prst="rect">
            <a:avLst/>
          </a:prstGeom>
          <a:noFill/>
          <a:ln cap="sq">
            <a:noFill/>
          </a:ln>
          <a:effectLst/>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Research and Drafting</a:t>
            </a:r>
            <a:endParaRPr kumimoji="1" lang="zh-CN" altLang="en-US"/>
          </a:p>
        </p:txBody>
      </p:sp>
      <p:sp>
        <p:nvSpPr>
          <p:cNvPr id="19" name="标题 1"/>
          <p:cNvSpPr txBox="1"/>
          <p:nvPr/>
        </p:nvSpPr>
        <p:spPr>
          <a:xfrm rot="0" flipH="0" flipV="0">
            <a:off x="8377079" y="4740190"/>
            <a:ext cx="2595721" cy="913850"/>
          </a:xfrm>
          <a:prstGeom prst="rect">
            <a:avLst/>
          </a:prstGeom>
          <a:noFill/>
          <a:ln>
            <a:noFill/>
          </a:ln>
        </p:spPr>
        <p:txBody>
          <a:bodyPr vert="horz" wrap="square" lIns="0" tIns="0" rIns="0" bIns="0" rtlCol="0" anchor="t"/>
          <a:lstStyle/>
          <a:p>
            <a:pPr algn="l">
              <a:lnSpc>
                <a:spcPct val="150000"/>
              </a:lnSpc>
            </a:pPr>
            <a:r>
              <a:rPr kumimoji="1" lang="en-US" altLang="zh-CN" sz="810">
                <a:ln w="12700">
                  <a:noFill/>
                </a:ln>
                <a:solidFill>
                  <a:srgbClr val="000000">
                    <a:alpha val="100000"/>
                  </a:srgbClr>
                </a:solidFill>
                <a:latin typeface="Source Han Sans"/>
                <a:ea typeface="Source Han Sans"/>
                <a:cs typeface="Source Han Sans"/>
              </a:rPr>
              <a:t>AI assistants can use MCP to research topics on the web, draft content in specific brand voices, schedule social media posts, and repurpose existing content.
This integration streamlines the content creation process and ensures consistency across different platforms.</a:t>
            </a:r>
            <a:endParaRPr kumimoji="1" lang="zh-CN" altLang="en-US"/>
          </a:p>
        </p:txBody>
      </p:sp>
      <p:sp>
        <p:nvSpPr>
          <p:cNvPr id="20" name="标题 1"/>
          <p:cNvSpPr txBox="1"/>
          <p:nvPr/>
        </p:nvSpPr>
        <p:spPr>
          <a:xfrm rot="0" flipH="0" flipV="0">
            <a:off x="7167960" y="2160140"/>
            <a:ext cx="1898152" cy="737860"/>
          </a:xfrm>
          <a:prstGeom prst="roundRect">
            <a:avLst>
              <a:gd name="adj" fmla="val 50000"/>
            </a:avLst>
          </a:prstGeom>
          <a:solidFill>
            <a:schemeClr val="accent1">
              <a:lumMod val="60000"/>
              <a:lumOff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1" name="标题 1"/>
          <p:cNvSpPr txBox="1"/>
          <p:nvPr/>
        </p:nvSpPr>
        <p:spPr>
          <a:xfrm rot="5400000" flipH="0" flipV="0">
            <a:off x="7748105" y="2740286"/>
            <a:ext cx="1898152" cy="737860"/>
          </a:xfrm>
          <a:prstGeom prst="roundRect">
            <a:avLst>
              <a:gd name="adj" fmla="val 50000"/>
            </a:avLst>
          </a:prstGeom>
          <a:solidFill>
            <a:schemeClr val="accent1">
              <a:lumMod val="60000"/>
              <a:lumOff val="4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2" name="标题 1"/>
          <p:cNvSpPr txBox="1"/>
          <p:nvPr/>
        </p:nvSpPr>
        <p:spPr>
          <a:xfrm rot="0" flipH="0" flipV="0">
            <a:off x="8382956" y="2210854"/>
            <a:ext cx="627553" cy="627553"/>
          </a:xfrm>
          <a:custGeom>
            <a:avLst/>
            <a:gdLst>
              <a:gd name="T0" fmla="*/ 222 w 269"/>
              <a:gd name="T1" fmla="*/ 48 h 269"/>
              <a:gd name="T2" fmla="*/ 222 w 269"/>
              <a:gd name="T3" fmla="*/ 221 h 269"/>
              <a:gd name="T4" fmla="*/ 48 w 269"/>
              <a:gd name="T5" fmla="*/ 221 h 269"/>
              <a:gd name="T6" fmla="*/ 48 w 269"/>
              <a:gd name="T7" fmla="*/ 48 h 269"/>
              <a:gd name="T8" fmla="*/ 222 w 269"/>
              <a:gd name="T9" fmla="*/ 48 h 269"/>
            </a:gdLst>
            <a:rect l="0" t="0" r="r" b="b"/>
            <a:pathLst>
              <a:path w="269" h="269">
                <a:moveTo>
                  <a:pt x="222" y="48"/>
                </a:moveTo>
                <a:cubicBezTo>
                  <a:pt x="269" y="96"/>
                  <a:pt x="269" y="173"/>
                  <a:pt x="222" y="221"/>
                </a:cubicBezTo>
                <a:cubicBezTo>
                  <a:pt x="174" y="269"/>
                  <a:pt x="96" y="269"/>
                  <a:pt x="48" y="221"/>
                </a:cubicBezTo>
                <a:cubicBezTo>
                  <a:pt x="0" y="173"/>
                  <a:pt x="0" y="96"/>
                  <a:pt x="48" y="48"/>
                </a:cubicBezTo>
                <a:cubicBezTo>
                  <a:pt x="96" y="0"/>
                  <a:pt x="174" y="0"/>
                  <a:pt x="222" y="48"/>
                </a:cubicBezTo>
                <a:close/>
              </a:path>
            </a:pathLst>
          </a:custGeom>
          <a:solidFill>
            <a:schemeClr val="bg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23" name="标题 1"/>
          <p:cNvSpPr txBox="1"/>
          <p:nvPr/>
        </p:nvSpPr>
        <p:spPr>
          <a:xfrm rot="0" flipH="0" flipV="0">
            <a:off x="8526282" y="2339991"/>
            <a:ext cx="340900" cy="369277"/>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lumMod val="60000"/>
              <a:lumOff val="40000"/>
            </a:schemeClr>
          </a:solidFill>
          <a:ln cap="sq">
            <a:noFill/>
            <a:prstDash val="solid"/>
            <a:round/>
            <a:headEnd/>
            <a:tailEnd/>
          </a:ln>
        </p:spPr>
        <p:txBody>
          <a:bodyPr vert="horz" wrap="square" lIns="91440" tIns="45720" rIns="91440" bIns="45720" rtlCol="0" anchor="t"/>
          <a:lstStyle/>
          <a:p>
            <a:pPr algn="l">
              <a:lnSpc>
                <a:spcPct val="110000"/>
              </a:lnSpc>
            </a:pPr>
            <a:endParaRPr kumimoji="1" lang="zh-CN" altLang="en-US"/>
          </a:p>
        </p:txBody>
      </p:sp>
      <p:sp>
        <p:nvSpPr>
          <p:cNvPr id="24" name="标题 1"/>
          <p:cNvSpPr txBox="1"/>
          <p:nvPr/>
        </p:nvSpPr>
        <p:spPr>
          <a:xfrm rot="18900000" flipH="0" flipV="0">
            <a:off x="6889093" y="3375649"/>
            <a:ext cx="1600200" cy="370840"/>
          </a:xfrm>
          <a:prstGeom prst="rect">
            <a:avLst/>
          </a:prstGeom>
          <a:noFill/>
          <a:ln>
            <a:noFill/>
          </a:ln>
        </p:spPr>
        <p:txBody>
          <a:bodyPr vert="horz" wrap="square" lIns="91440" tIns="45720" rIns="91440" bIns="45720" rtlCol="0" anchor="t">
            <a:spAutoFit/>
          </a:bodyPr>
          <a:lstStyle/>
          <a:p>
            <a:pPr algn="ctr">
              <a:lnSpc>
                <a:spcPct val="110000"/>
              </a:lnSpc>
            </a:pPr>
            <a:r>
              <a:rPr kumimoji="1" lang="en-US" altLang="zh-CN" sz="2000">
                <a:ln w="12700">
                  <a:noFill/>
                </a:ln>
                <a:solidFill>
                  <a:srgbClr val="FFFFFF">
                    <a:alpha val="100000"/>
                  </a:srgbClr>
                </a:solidFill>
                <a:latin typeface="OPPOSans L"/>
                <a:ea typeface="OPPOSans L"/>
                <a:cs typeface="OPPOSans L"/>
              </a:rPr>
              <a:t>STEP 03</a:t>
            </a:r>
            <a:endParaRPr kumimoji="1" lang="zh-CN" altLang="en-US"/>
          </a:p>
        </p:txBody>
      </p:sp>
      <p:sp>
        <p:nvSpPr>
          <p:cNvPr id="25" name="标题 1"/>
          <p:cNvSpPr txBox="1"/>
          <p:nvPr/>
        </p:nvSpPr>
        <p:spPr>
          <a:xfrm rot="18900000" flipH="0" flipV="0">
            <a:off x="3374458" y="4535515"/>
            <a:ext cx="1600200" cy="370840"/>
          </a:xfrm>
          <a:prstGeom prst="rect">
            <a:avLst/>
          </a:prstGeom>
          <a:noFill/>
          <a:ln>
            <a:noFill/>
          </a:ln>
        </p:spPr>
        <p:txBody>
          <a:bodyPr vert="horz" wrap="square" lIns="91440" tIns="45720" rIns="91440" bIns="45720" rtlCol="0" anchor="t">
            <a:spAutoFit/>
          </a:bodyPr>
          <a:lstStyle/>
          <a:p>
            <a:pPr algn="ctr">
              <a:lnSpc>
                <a:spcPct val="110000"/>
              </a:lnSpc>
            </a:pPr>
            <a:r>
              <a:rPr kumimoji="1" lang="en-US" altLang="zh-CN" sz="2000">
                <a:ln w="12700">
                  <a:noFill/>
                </a:ln>
                <a:solidFill>
                  <a:srgbClr val="FFFFFF">
                    <a:alpha val="100000"/>
                  </a:srgbClr>
                </a:solidFill>
                <a:latin typeface="OPPOSans L"/>
                <a:ea typeface="OPPOSans L"/>
                <a:cs typeface="OPPOSans L"/>
              </a:rPr>
              <a:t>STEP 01</a:t>
            </a:r>
            <a:endParaRPr kumimoji="1" lang="zh-CN" altLang="en-US"/>
          </a:p>
        </p:txBody>
      </p:sp>
      <p:sp>
        <p:nvSpPr>
          <p:cNvPr id="26" name="标题 1"/>
          <p:cNvSpPr txBox="1"/>
          <p:nvPr/>
        </p:nvSpPr>
        <p:spPr>
          <a:xfrm rot="18900000" flipH="0" flipV="0">
            <a:off x="5107252" y="3998068"/>
            <a:ext cx="1600200" cy="370840"/>
          </a:xfrm>
          <a:prstGeom prst="rect">
            <a:avLst/>
          </a:prstGeom>
          <a:noFill/>
          <a:ln>
            <a:noFill/>
          </a:ln>
        </p:spPr>
        <p:txBody>
          <a:bodyPr vert="horz" wrap="square" lIns="91440" tIns="45720" rIns="91440" bIns="45720" rtlCol="0" anchor="t">
            <a:spAutoFit/>
          </a:bodyPr>
          <a:lstStyle/>
          <a:p>
            <a:pPr algn="ctr">
              <a:lnSpc>
                <a:spcPct val="110000"/>
              </a:lnSpc>
            </a:pPr>
            <a:r>
              <a:rPr kumimoji="1" lang="en-US" altLang="zh-CN" sz="2000">
                <a:ln w="12700">
                  <a:noFill/>
                </a:ln>
                <a:solidFill>
                  <a:srgbClr val="FFFFFF">
                    <a:alpha val="100000"/>
                  </a:srgbClr>
                </a:solidFill>
                <a:latin typeface="OPPOSans L"/>
                <a:ea typeface="OPPOSans L"/>
                <a:cs typeface="OPPOSans L"/>
              </a:rPr>
              <a:t>STEP 02</a:t>
            </a:r>
            <a:endParaRPr kumimoji="1" lang="zh-CN" altLang="en-US"/>
          </a:p>
        </p:txBody>
      </p:sp>
      <p:sp>
        <p:nvSpPr>
          <p:cNvPr id="27"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Content Creation and Management</a:t>
            </a:r>
            <a:endParaRPr kumimoji="1" lang="zh-CN" altLang="en-US"/>
          </a:p>
        </p:txBody>
      </p:sp>
      <p:sp>
        <p:nvSpPr>
          <p:cNvPr id="30"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971225" y="1765300"/>
            <a:ext cx="3101783" cy="4076700"/>
          </a:xfrm>
          <a:prstGeom prst="rect">
            <a:avLst/>
          </a:prstGeom>
          <a:solidFill>
            <a:schemeClr val="bg1"/>
          </a:solidFill>
          <a:ln cap="sq">
            <a:noFill/>
            <a:prstDash val="solid"/>
            <a:miter/>
          </a:ln>
          <a:effectLst>
            <a:outerShdw dist="0" blurRad="88900" dir="0" sx="99000" sy="99000" kx="0" ky="0" algn="ctr" rotWithShape="0">
              <a:schemeClr val="accent1">
                <a:lumMod val="75000"/>
                <a:alpha val="24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971225" y="1663849"/>
            <a:ext cx="3101783" cy="98532"/>
          </a:xfrm>
          <a:prstGeom prst="rect">
            <a:avLst/>
          </a:pr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155395" y="3843600"/>
            <a:ext cx="2733442" cy="1731085"/>
          </a:xfrm>
          <a:prstGeom prst="rect">
            <a:avLst/>
          </a:prstGeom>
          <a:noFill/>
          <a:ln>
            <a:noFill/>
          </a:ln>
          <a:effectLst/>
        </p:spPr>
        <p:txBody>
          <a:bodyPr vert="horz" wrap="square" lIns="55778" tIns="27889" rIns="55778" bIns="27889" rtlCol="0" anchor="t"/>
          <a:lstStyle/>
          <a:p>
            <a:pPr algn="ctr">
              <a:lnSpc>
                <a:spcPct val="150000"/>
              </a:lnSpc>
            </a:pPr>
            <a:r>
              <a:rPr kumimoji="1" lang="en-US" altLang="zh-CN" sz="1098">
                <a:ln w="12700">
                  <a:noFill/>
                </a:ln>
                <a:solidFill>
                  <a:srgbClr val="262626">
                    <a:alpha val="100000"/>
                  </a:srgbClr>
                </a:solidFill>
                <a:latin typeface="Source Han Sans"/>
                <a:ea typeface="Source Han Sans"/>
                <a:cs typeface="Source Han Sans"/>
              </a:rPr>
              <a:t>MCP enables integration with platforms like Asana or Trello, allowing AI assistants to create tasks, track deadlines, generate reports, and suggest resource reallocation.
This integration enhances project management by automating repetitive tasks and providing real- time insights.</a:t>
            </a:r>
            <a:endParaRPr kumimoji="1" lang="zh-CN" altLang="en-US"/>
          </a:p>
        </p:txBody>
      </p:sp>
      <p:cxnSp>
        <p:nvCxnSpPr>
          <p:cNvPr id="6" name="标题 1"/>
          <p:cNvCxnSpPr/>
          <p:nvPr/>
        </p:nvCxnSpPr>
        <p:spPr>
          <a:xfrm rot="0" flipH="0" flipV="0">
            <a:off x="2330664" y="3716867"/>
            <a:ext cx="382905" cy="0"/>
          </a:xfrm>
          <a:prstGeom prst="line">
            <a:avLst/>
          </a:prstGeom>
          <a:noFill/>
          <a:ln w="28575" cap="sq">
            <a:solidFill>
              <a:schemeClr val="accent1"/>
            </a:solidFill>
            <a:miter/>
          </a:ln>
        </p:spPr>
      </p:cxnSp>
      <p:sp>
        <p:nvSpPr>
          <p:cNvPr id="7" name="标题 1"/>
          <p:cNvSpPr txBox="1"/>
          <p:nvPr/>
        </p:nvSpPr>
        <p:spPr>
          <a:xfrm rot="0" flipH="0" flipV="0">
            <a:off x="4545109" y="1765300"/>
            <a:ext cx="3101783" cy="4076700"/>
          </a:xfrm>
          <a:prstGeom prst="rect">
            <a:avLst/>
          </a:prstGeom>
          <a:solidFill>
            <a:schemeClr val="bg1"/>
          </a:solidFill>
          <a:ln cap="sq">
            <a:noFill/>
            <a:prstDash val="solid"/>
            <a:miter/>
          </a:ln>
          <a:effectLst>
            <a:outerShdw dist="0" blurRad="88900" dir="0" sx="99000" sy="99000" kx="0" ky="0" algn="ctr" rotWithShape="0">
              <a:schemeClr val="accent1">
                <a:lumMod val="75000"/>
                <a:alpha val="24000"/>
              </a:scheme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4545109" y="1663849"/>
            <a:ext cx="3101783" cy="98532"/>
          </a:xfrm>
          <a:prstGeom prst="rect">
            <a:avLst/>
          </a:pr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4735629" y="3843600"/>
            <a:ext cx="2720742" cy="1731085"/>
          </a:xfrm>
          <a:prstGeom prst="rect">
            <a:avLst/>
          </a:prstGeom>
          <a:noFill/>
          <a:ln>
            <a:noFill/>
          </a:ln>
          <a:effectLst/>
        </p:spPr>
        <p:txBody>
          <a:bodyPr vert="horz" wrap="square" lIns="55778" tIns="27889" rIns="55778" bIns="27889" rtlCol="0" anchor="t"/>
          <a:lstStyle/>
          <a:p>
            <a:pPr algn="ctr">
              <a:lnSpc>
                <a:spcPct val="150000"/>
              </a:lnSpc>
            </a:pPr>
            <a:r>
              <a:rPr kumimoji="1" lang="en-US" altLang="zh-CN" sz="1206">
                <a:ln w="12700">
                  <a:noFill/>
                </a:ln>
                <a:solidFill>
                  <a:srgbClr val="262626">
                    <a:alpha val="100000"/>
                  </a:srgbClr>
                </a:solidFill>
                <a:latin typeface="Source Han Sans"/>
                <a:ea typeface="Source Han Sans"/>
                <a:cs typeface="Source Han Sans"/>
              </a:rPr>
              <a:t>MCP allows AI to monitor project progress, adjust resource allocation, and generate reports automatically.
It supports seamless collaboration and ensures that projects stay on track.</a:t>
            </a:r>
            <a:endParaRPr kumimoji="1" lang="zh-CN" altLang="en-US"/>
          </a:p>
        </p:txBody>
      </p:sp>
      <p:cxnSp>
        <p:nvCxnSpPr>
          <p:cNvPr id="10" name="标题 1"/>
          <p:cNvCxnSpPr/>
          <p:nvPr/>
        </p:nvCxnSpPr>
        <p:spPr>
          <a:xfrm rot="0" flipH="0" flipV="0">
            <a:off x="5904548" y="3716867"/>
            <a:ext cx="382905" cy="0"/>
          </a:xfrm>
          <a:prstGeom prst="line">
            <a:avLst/>
          </a:prstGeom>
          <a:noFill/>
          <a:ln w="28575" cap="sq">
            <a:solidFill>
              <a:schemeClr val="accent1"/>
            </a:solidFill>
            <a:miter/>
          </a:ln>
        </p:spPr>
      </p:cxnSp>
      <p:sp>
        <p:nvSpPr>
          <p:cNvPr id="11" name="标题 1"/>
          <p:cNvSpPr txBox="1"/>
          <p:nvPr/>
        </p:nvSpPr>
        <p:spPr>
          <a:xfrm rot="0" flipH="0" flipV="0">
            <a:off x="8118993" y="1765300"/>
            <a:ext cx="3101783" cy="4073829"/>
          </a:xfrm>
          <a:prstGeom prst="rect">
            <a:avLst/>
          </a:prstGeom>
          <a:solidFill>
            <a:schemeClr val="bg1"/>
          </a:solidFill>
          <a:ln cap="sq">
            <a:noFill/>
            <a:prstDash val="solid"/>
            <a:miter/>
          </a:ln>
          <a:effectLst>
            <a:outerShdw dist="0" blurRad="88900" dir="0" sx="99000" sy="99000" kx="0" ky="0" algn="ctr" rotWithShape="0">
              <a:schemeClr val="accent1">
                <a:lumMod val="75000"/>
                <a:alpha val="24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8118993" y="1663849"/>
            <a:ext cx="3101783" cy="98532"/>
          </a:xfrm>
          <a:prstGeom prst="rect">
            <a:avLst/>
          </a:pr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8322213" y="3843600"/>
            <a:ext cx="2695342" cy="1724080"/>
          </a:xfrm>
          <a:prstGeom prst="rect">
            <a:avLst/>
          </a:prstGeom>
          <a:noFill/>
          <a:ln>
            <a:noFill/>
          </a:ln>
          <a:effectLst/>
        </p:spPr>
        <p:txBody>
          <a:bodyPr vert="horz" wrap="square" lIns="55778" tIns="27889" rIns="55778" bIns="27889"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For example, AI can create tasks in a project management platform based on team discussions and automatically update progress reports.</a:t>
            </a:r>
            <a:endParaRPr kumimoji="1" lang="zh-CN" altLang="en-US"/>
          </a:p>
        </p:txBody>
      </p:sp>
      <p:cxnSp>
        <p:nvCxnSpPr>
          <p:cNvPr id="14" name="标题 1"/>
          <p:cNvCxnSpPr/>
          <p:nvPr/>
        </p:nvCxnSpPr>
        <p:spPr>
          <a:xfrm rot="0" flipH="0" flipV="0">
            <a:off x="9478431" y="3716867"/>
            <a:ext cx="382905" cy="0"/>
          </a:xfrm>
          <a:prstGeom prst="line">
            <a:avLst/>
          </a:prstGeom>
          <a:noFill/>
          <a:ln w="28575" cap="sq">
            <a:solidFill>
              <a:schemeClr val="accent1"/>
            </a:solidFill>
            <a:miter/>
          </a:ln>
        </p:spPr>
      </p:cxnSp>
      <p:sp>
        <p:nvSpPr>
          <p:cNvPr id="15" name="标题 1"/>
          <p:cNvSpPr txBox="1"/>
          <p:nvPr/>
        </p:nvSpPr>
        <p:spPr>
          <a:xfrm rot="0" flipH="0" flipV="0">
            <a:off x="9287930" y="2079701"/>
            <a:ext cx="763907" cy="720000"/>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2189780" y="2091055"/>
            <a:ext cx="664672" cy="720001"/>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rot="0" flipH="1" flipV="1">
            <a:off x="5723998" y="2091055"/>
            <a:ext cx="744004" cy="720001"/>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1155395" y="3018100"/>
            <a:ext cx="2733442" cy="562685"/>
          </a:xfrm>
          <a:prstGeom prst="rect">
            <a:avLst/>
          </a:prstGeom>
          <a:noFill/>
          <a:ln>
            <a:noFill/>
          </a:ln>
          <a:effectLst/>
        </p:spPr>
        <p:txBody>
          <a:bodyPr vert="horz" wrap="square" lIns="55778" tIns="27889" rIns="55778" bIns="27889" rtlCol="0" anchor="ctr"/>
          <a:lstStyle/>
          <a:p>
            <a:pPr algn="ctr">
              <a:lnSpc>
                <a:spcPct val="150000"/>
              </a:lnSpc>
            </a:pPr>
            <a:r>
              <a:rPr kumimoji="1" lang="en-US" altLang="zh-CN" sz="1319">
                <a:ln w="12700">
                  <a:noFill/>
                </a:ln>
                <a:gradFill>
                  <a:gsLst>
                    <a:gs pos="0">
                      <a:srgbClr val="5574F2">
                        <a:alpha val="100000"/>
                      </a:srgbClr>
                    </a:gs>
                    <a:gs pos="100000">
                      <a:srgbClr val="0F31BE">
                        <a:alpha val="100000"/>
                      </a:srgbClr>
                    </a:gs>
                  </a:gsLst>
                  <a:lin ang="3000000" scaled="0"/>
                </a:gradFill>
                <a:latin typeface="Source Han Sans CN Bold"/>
                <a:ea typeface="Source Han Sans CN Bold"/>
                <a:cs typeface="Source Han Sans CN Bold"/>
              </a:rPr>
              <a:t>Integration with Project Management Platforms</a:t>
            </a:r>
            <a:endParaRPr kumimoji="1" lang="zh-CN" altLang="en-US"/>
          </a:p>
        </p:txBody>
      </p:sp>
      <p:sp>
        <p:nvSpPr>
          <p:cNvPr id="19" name="标题 1"/>
          <p:cNvSpPr txBox="1"/>
          <p:nvPr/>
        </p:nvSpPr>
        <p:spPr>
          <a:xfrm rot="0" flipH="0" flipV="0">
            <a:off x="4724095" y="3018100"/>
            <a:ext cx="2733442" cy="562685"/>
          </a:xfrm>
          <a:prstGeom prst="rect">
            <a:avLst/>
          </a:prstGeom>
          <a:noFill/>
          <a:ln>
            <a:noFill/>
          </a:ln>
          <a:effectLst/>
        </p:spPr>
        <p:txBody>
          <a:bodyPr vert="horz" wrap="square" lIns="55778" tIns="27889" rIns="55778" bIns="27889" rtlCol="0" anchor="ctr"/>
          <a:lstStyle/>
          <a:p>
            <a:pPr algn="ctr">
              <a:lnSpc>
                <a:spcPct val="150000"/>
              </a:lnSpc>
            </a:pPr>
            <a:r>
              <a:rPr kumimoji="1" lang="en-US" altLang="zh-CN" sz="1319">
                <a:ln w="12700">
                  <a:noFill/>
                </a:ln>
                <a:gradFill>
                  <a:gsLst>
                    <a:gs pos="0">
                      <a:srgbClr val="5574F2">
                        <a:alpha val="100000"/>
                      </a:srgbClr>
                    </a:gs>
                    <a:gs pos="100000">
                      <a:srgbClr val="0F31BE">
                        <a:alpha val="100000"/>
                      </a:srgbClr>
                    </a:gs>
                  </a:gsLst>
                  <a:lin ang="3000000" scaled="0"/>
                </a:gradFill>
                <a:latin typeface="Source Han Sans CN Bold"/>
                <a:ea typeface="Source Han Sans CN Bold"/>
                <a:cs typeface="Source Han Sans CN Bold"/>
              </a:rPr>
              <a:t>Streamlining Project Workflows</a:t>
            </a:r>
            <a:endParaRPr kumimoji="1" lang="zh-CN" altLang="en-US"/>
          </a:p>
        </p:txBody>
      </p:sp>
      <p:sp>
        <p:nvSpPr>
          <p:cNvPr id="20" name="标题 1"/>
          <p:cNvSpPr txBox="1"/>
          <p:nvPr/>
        </p:nvSpPr>
        <p:spPr>
          <a:xfrm rot="0" flipH="0" flipV="0">
            <a:off x="8292795" y="3018100"/>
            <a:ext cx="2733442" cy="562685"/>
          </a:xfrm>
          <a:prstGeom prst="rect">
            <a:avLst/>
          </a:prstGeom>
          <a:noFill/>
          <a:ln>
            <a:noFill/>
          </a:ln>
          <a:effectLst/>
        </p:spPr>
        <p:txBody>
          <a:bodyPr vert="horz" wrap="square" lIns="55778" tIns="27889" rIns="55778" bIns="27889" rtlCol="0" anchor="ctr"/>
          <a:lstStyle/>
          <a:p>
            <a:pPr algn="ctr">
              <a:lnSpc>
                <a:spcPct val="150000"/>
              </a:lnSpc>
            </a:pPr>
            <a:r>
              <a:rPr kumimoji="1" lang="en-US" altLang="zh-CN" sz="1600">
                <a:ln w="12700">
                  <a:noFill/>
                </a:ln>
                <a:gradFill>
                  <a:gsLst>
                    <a:gs pos="0">
                      <a:srgbClr val="5574F2">
                        <a:alpha val="100000"/>
                      </a:srgbClr>
                    </a:gs>
                    <a:gs pos="100000">
                      <a:srgbClr val="0F31BE">
                        <a:alpha val="100000"/>
                      </a:srgbClr>
                    </a:gs>
                  </a:gsLst>
                  <a:lin ang="3000000" scaled="0"/>
                </a:gradFill>
                <a:latin typeface="Source Han Sans CN Bold"/>
                <a:ea typeface="Source Han Sans CN Bold"/>
                <a:cs typeface="Source Han Sans CN Bold"/>
              </a:rPr>
              <a:t>Real-World Examples</a:t>
            </a:r>
            <a:endParaRPr kumimoji="1" lang="zh-CN" altLang="en-US"/>
          </a:p>
        </p:txBody>
      </p:sp>
      <p:sp>
        <p:nvSpPr>
          <p:cNvPr id="21"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Project Management</a:t>
            </a:r>
            <a:endParaRPr kumimoji="1" lang="zh-CN" altLang="en-US"/>
          </a:p>
        </p:txBody>
      </p:sp>
      <p:sp>
        <p:nvSpPr>
          <p:cNvPr id="24"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0641522" flipH="0" flipV="0">
            <a:off x="2687259" y="1229964"/>
            <a:ext cx="1247082" cy="1247082"/>
          </a:xfrm>
          <a:prstGeom prst="flowChartConnector">
            <a:avLst/>
          </a:prstGeom>
          <a:gradFill>
            <a:gsLst>
              <a:gs pos="0">
                <a:schemeClr val="bg1">
                  <a:alpha val="0"/>
                </a:schemeClr>
              </a:gs>
              <a:gs pos="100000">
                <a:schemeClr val="accent1">
                  <a:lumMod val="60000"/>
                  <a:lumOff val="40000"/>
                </a:schemeClr>
              </a:gs>
            </a:gsLst>
            <a:lin ang="162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20641522" flipH="0" flipV="0">
            <a:off x="8251620" y="1229964"/>
            <a:ext cx="1247082" cy="1247082"/>
          </a:xfrm>
          <a:prstGeom prst="flowChartConnector">
            <a:avLst/>
          </a:prstGeom>
          <a:gradFill>
            <a:gsLst>
              <a:gs pos="0">
                <a:schemeClr val="bg1">
                  <a:alpha val="0"/>
                </a:schemeClr>
              </a:gs>
              <a:gs pos="100000">
                <a:schemeClr val="accent1">
                  <a:lumMod val="60000"/>
                  <a:lumOff val="40000"/>
                </a:schemeClr>
              </a:gs>
            </a:gsLst>
            <a:lin ang="162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20641522" flipH="0" flipV="0">
            <a:off x="2688673" y="3710050"/>
            <a:ext cx="1247082" cy="1247082"/>
          </a:xfrm>
          <a:prstGeom prst="flowChartConnector">
            <a:avLst/>
          </a:prstGeom>
          <a:gradFill>
            <a:gsLst>
              <a:gs pos="0">
                <a:schemeClr val="bg1">
                  <a:alpha val="0"/>
                </a:schemeClr>
              </a:gs>
              <a:gs pos="100000">
                <a:schemeClr val="accent1">
                  <a:lumMod val="60000"/>
                  <a:lumOff val="40000"/>
                </a:schemeClr>
              </a:gs>
            </a:gsLst>
            <a:lin ang="16200000" scaled="0"/>
          </a:gradFill>
          <a:ln w="254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68476" y="1572110"/>
            <a:ext cx="5284649" cy="1980715"/>
          </a:xfrm>
          <a:prstGeom prst="roundRect">
            <a:avLst/>
          </a:prstGeom>
          <a:solidFill>
            <a:schemeClr val="bg1"/>
          </a:solidFill>
          <a:ln w="12700" cap="sq">
            <a:noFill/>
            <a:miter/>
          </a:ln>
          <a:effectLst>
            <a:outerShdw dist="0" blurRad="190500" dir="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908687" y="2132508"/>
            <a:ext cx="4804227" cy="1172667"/>
          </a:xfrm>
          <a:prstGeom prst="rect">
            <a:avLst/>
          </a:prstGeom>
          <a:noFill/>
          <a:ln>
            <a:noFill/>
          </a:ln>
        </p:spPr>
        <p:txBody>
          <a:bodyPr vert="horz" wrap="square" lIns="91440" tIns="45720" rIns="91440" bIns="45720" rtlCol="0" anchor="t"/>
          <a:lstStyle/>
          <a:p>
            <a:pPr algn="ctr">
              <a:lnSpc>
                <a:spcPct val="150000"/>
              </a:lnSpc>
            </a:pPr>
            <a:r>
              <a:rPr kumimoji="1" lang="en-US" altLang="zh-CN" sz="1130">
                <a:ln w="12700">
                  <a:noFill/>
                </a:ln>
                <a:solidFill>
                  <a:srgbClr val="262626">
                    <a:alpha val="100000"/>
                  </a:srgbClr>
                </a:solidFill>
                <a:latin typeface="Source Han Sans"/>
                <a:ea typeface="Source Han Sans"/>
                <a:cs typeface="Source Han Sans"/>
              </a:rPr>
              <a:t>MCP connects isolated business systems, enabling AI agents to synchronize data across marketing, sales, and fulfillment platforms.
It automates complex workflows and creates custom integrations without extensive coding.</a:t>
            </a:r>
            <a:endParaRPr kumimoji="1" lang="zh-CN" altLang="en-US"/>
          </a:p>
        </p:txBody>
      </p:sp>
      <p:sp>
        <p:nvSpPr>
          <p:cNvPr id="8" name="标题 1"/>
          <p:cNvSpPr txBox="1"/>
          <p:nvPr/>
        </p:nvSpPr>
        <p:spPr>
          <a:xfrm rot="0" flipH="0" flipV="0">
            <a:off x="6232837" y="1572110"/>
            <a:ext cx="5284649" cy="1980715"/>
          </a:xfrm>
          <a:prstGeom prst="roundRect">
            <a:avLst/>
          </a:prstGeom>
          <a:solidFill>
            <a:schemeClr val="bg1"/>
          </a:solidFill>
          <a:ln w="12700" cap="sq">
            <a:noFill/>
            <a:miter/>
          </a:ln>
          <a:effectLst>
            <a:outerShdw dist="0" blurRad="190500" dir="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473048" y="2132508"/>
            <a:ext cx="4804227" cy="1172667"/>
          </a:xfrm>
          <a:prstGeom prst="rect">
            <a:avLst/>
          </a:prstGeom>
          <a:noFill/>
          <a:ln>
            <a:noFill/>
          </a:ln>
        </p:spPr>
        <p:txBody>
          <a:bodyPr vert="horz" wrap="square" lIns="91440" tIns="45720" rIns="91440" bIns="45720" rtlCol="0" anchor="t"/>
          <a:lstStyle/>
          <a:p>
            <a:pPr algn="ctr">
              <a:lnSpc>
                <a:spcPct val="150000"/>
              </a:lnSpc>
            </a:pPr>
            <a:r>
              <a:rPr kumimoji="1" lang="en-US" altLang="zh-CN" sz="1130">
                <a:ln w="12700">
                  <a:noFill/>
                </a:ln>
                <a:solidFill>
                  <a:srgbClr val="262626">
                    <a:alpha val="100000"/>
                  </a:srgbClr>
                </a:solidFill>
                <a:latin typeface="Source Han Sans"/>
                <a:ea typeface="Source Han Sans"/>
                <a:cs typeface="Source Han Sans"/>
              </a:rPr>
              <a:t>MCP allows AI to automate workflows by synchronizing data in real- time and triggering actions based on predefined rules.
It simplifies the integration of different business systems, improving overall operational efficiency.</a:t>
            </a:r>
            <a:endParaRPr kumimoji="1" lang="zh-CN" altLang="en-US"/>
          </a:p>
        </p:txBody>
      </p:sp>
      <p:sp>
        <p:nvSpPr>
          <p:cNvPr id="10" name="标题 1"/>
          <p:cNvSpPr txBox="1"/>
          <p:nvPr/>
        </p:nvSpPr>
        <p:spPr>
          <a:xfrm rot="0" flipH="0" flipV="0">
            <a:off x="908687" y="1750673"/>
            <a:ext cx="4804227" cy="369332"/>
          </a:xfrm>
          <a:prstGeom prst="rect">
            <a:avLst/>
          </a:prstGeom>
          <a:noFill/>
          <a:ln>
            <a:noFill/>
          </a:ln>
        </p:spPr>
        <p:txBody>
          <a:bodyPr vert="horz" wrap="square" lIns="91440" tIns="45720" rIns="91440" bIns="45720" rtlCol="0" anchor="t"/>
          <a:lstStyle/>
          <a:p>
            <a:pPr algn="ctr">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Connecting Siloed Business Systems</a:t>
            </a:r>
            <a:endParaRPr kumimoji="1" lang="zh-CN" altLang="en-US"/>
          </a:p>
        </p:txBody>
      </p:sp>
      <p:sp>
        <p:nvSpPr>
          <p:cNvPr id="11" name="标题 1"/>
          <p:cNvSpPr txBox="1"/>
          <p:nvPr/>
        </p:nvSpPr>
        <p:spPr>
          <a:xfrm rot="0" flipH="0" flipV="0">
            <a:off x="6473048" y="1750673"/>
            <a:ext cx="4804227" cy="369332"/>
          </a:xfrm>
          <a:prstGeom prst="rect">
            <a:avLst/>
          </a:prstGeom>
          <a:noFill/>
          <a:ln>
            <a:noFill/>
          </a:ln>
        </p:spPr>
        <p:txBody>
          <a:bodyPr vert="horz" wrap="square" lIns="91440" tIns="45720" rIns="91440" bIns="45720" rtlCol="0" anchor="t"/>
          <a:lstStyle/>
          <a:p>
            <a:pPr algn="ctr">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Automating Complex Workflows</a:t>
            </a:r>
            <a:endParaRPr kumimoji="1" lang="zh-CN" altLang="en-US"/>
          </a:p>
        </p:txBody>
      </p:sp>
      <p:sp>
        <p:nvSpPr>
          <p:cNvPr id="12" name="标题 1"/>
          <p:cNvSpPr txBox="1"/>
          <p:nvPr/>
        </p:nvSpPr>
        <p:spPr>
          <a:xfrm rot="0" flipH="0" flipV="0">
            <a:off x="669890" y="4052196"/>
            <a:ext cx="5284649" cy="1980715"/>
          </a:xfrm>
          <a:prstGeom prst="roundRect">
            <a:avLst/>
          </a:prstGeom>
          <a:solidFill>
            <a:schemeClr val="bg1"/>
          </a:solidFill>
          <a:ln w="12700" cap="sq">
            <a:noFill/>
            <a:miter/>
          </a:ln>
          <a:effectLst>
            <a:outerShdw dist="0" blurRad="190500" dir="0" sx="100000" sy="100000" kx="0" ky="0" algn="ctr" rotWithShape="0">
              <a:schemeClr val="accent1">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0" flipH="0" flipV="0">
            <a:off x="910101" y="4612594"/>
            <a:ext cx="4804227" cy="1172667"/>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For example, AI can automatically create leads in a sales platform based on data from a marketing platform.</a:t>
            </a:r>
            <a:endParaRPr kumimoji="1" lang="zh-CN" altLang="en-US"/>
          </a:p>
        </p:txBody>
      </p:sp>
      <p:sp>
        <p:nvSpPr>
          <p:cNvPr id="14" name="标题 1"/>
          <p:cNvSpPr txBox="1"/>
          <p:nvPr/>
        </p:nvSpPr>
        <p:spPr>
          <a:xfrm rot="0" flipH="0" flipV="0">
            <a:off x="910101" y="4230759"/>
            <a:ext cx="4804227" cy="369332"/>
          </a:xfrm>
          <a:prstGeom prst="rect">
            <a:avLst/>
          </a:prstGeom>
          <a:noFill/>
          <a:ln>
            <a:noFill/>
          </a:ln>
        </p:spPr>
        <p:txBody>
          <a:bodyPr vert="horz" wrap="square" lIns="91440" tIns="45720" rIns="91440" bIns="45720" rtlCol="0" anchor="t"/>
          <a:lstStyle/>
          <a:p>
            <a:pPr algn="ctr">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Real-World Examples</a:t>
            </a:r>
            <a:endParaRPr kumimoji="1" lang="zh-CN" altLang="en-US"/>
          </a:p>
        </p:txBody>
      </p:sp>
      <p:sp>
        <p:nvSpPr>
          <p:cNvPr id="15"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Multi-System Workflow Automation</a:t>
            </a:r>
            <a:endParaRPr kumimoji="1" lang="zh-CN" altLang="en-US"/>
          </a:p>
        </p:txBody>
      </p:sp>
      <p:sp>
        <p:nvSpPr>
          <p:cNvPr id="18"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21337677" flipH="0" flipV="0">
            <a:off x="4351442" y="1891070"/>
            <a:ext cx="1888360" cy="2374062"/>
          </a:xfrm>
          <a:custGeom>
            <a:avLst/>
            <a:gdLst>
              <a:gd name="T0" fmla="*/ 551 w 1060"/>
              <a:gd name="T1" fmla="*/ 1078 h 1333"/>
              <a:gd name="T2" fmla="*/ 520 w 1060"/>
              <a:gd name="T3" fmla="*/ 925 h 1333"/>
              <a:gd name="T4" fmla="*/ 917 w 1060"/>
              <a:gd name="T5" fmla="*/ 521 h 1333"/>
              <a:gd name="T6" fmla="*/ 1060 w 1060"/>
              <a:gd name="T7" fmla="*/ 259 h 1333"/>
              <a:gd name="T8" fmla="*/ 918 w 1060"/>
              <a:gd name="T9" fmla="*/ 0 h 1333"/>
              <a:gd name="T10" fmla="*/ 0 w 1060"/>
              <a:gd name="T11" fmla="*/ 925 h 1333"/>
              <a:gd name="T12" fmla="*/ 94 w 1060"/>
              <a:gd name="T13" fmla="*/ 1333 h 1333"/>
              <a:gd name="T14" fmla="*/ 244 w 1060"/>
              <a:gd name="T15" fmla="*/ 1086 h 1333"/>
              <a:gd name="T16" fmla="*/ 551 w 1060"/>
              <a:gd name="T17" fmla="*/ 1078 h 1333"/>
            </a:gdLst>
            <a:rect l="0" t="0" r="r" b="b"/>
            <a:pathLst>
              <a:path w="1060" h="1333">
                <a:moveTo>
                  <a:pt x="551" y="1078"/>
                </a:moveTo>
                <a:cubicBezTo>
                  <a:pt x="531" y="1031"/>
                  <a:pt x="520" y="979"/>
                  <a:pt x="520" y="925"/>
                </a:cubicBezTo>
                <a:cubicBezTo>
                  <a:pt x="520" y="704"/>
                  <a:pt x="697" y="525"/>
                  <a:pt x="917" y="521"/>
                </a:cubicBezTo>
                <a:cubicBezTo>
                  <a:pt x="1060" y="259"/>
                  <a:pt x="1060" y="259"/>
                  <a:pt x="1060" y="259"/>
                </a:cubicBezTo>
                <a:cubicBezTo>
                  <a:pt x="918" y="0"/>
                  <a:pt x="918" y="0"/>
                  <a:pt x="918" y="0"/>
                </a:cubicBezTo>
                <a:cubicBezTo>
                  <a:pt x="410" y="4"/>
                  <a:pt x="0" y="416"/>
                  <a:pt x="0" y="925"/>
                </a:cubicBezTo>
                <a:cubicBezTo>
                  <a:pt x="0" y="1071"/>
                  <a:pt x="34" y="1210"/>
                  <a:pt x="94" y="1333"/>
                </a:cubicBezTo>
                <a:cubicBezTo>
                  <a:pt x="244" y="1086"/>
                  <a:pt x="244" y="1086"/>
                  <a:pt x="244" y="1086"/>
                </a:cubicBezTo>
                <a:lnTo>
                  <a:pt x="551" y="1078"/>
                </a:ln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rot="21337677" flipH="0" flipV="0">
            <a:off x="6085376" y="1775614"/>
            <a:ext cx="1558388" cy="2462273"/>
          </a:xfrm>
          <a:custGeom>
            <a:avLst/>
            <a:gdLst>
              <a:gd name="T0" fmla="*/ 0 w 875"/>
              <a:gd name="T1" fmla="*/ 522 h 1383"/>
              <a:gd name="T2" fmla="*/ 355 w 875"/>
              <a:gd name="T3" fmla="*/ 923 h 1383"/>
              <a:gd name="T4" fmla="*/ 299 w 875"/>
              <a:gd name="T5" fmla="*/ 1127 h 1383"/>
              <a:gd name="T6" fmla="*/ 453 w 875"/>
              <a:gd name="T7" fmla="*/ 1377 h 1383"/>
              <a:gd name="T8" fmla="*/ 753 w 875"/>
              <a:gd name="T9" fmla="*/ 1383 h 1383"/>
              <a:gd name="T10" fmla="*/ 875 w 875"/>
              <a:gd name="T11" fmla="*/ 923 h 1383"/>
              <a:gd name="T12" fmla="*/ 3 w 875"/>
              <a:gd name="T13" fmla="*/ 0 h 1383"/>
              <a:gd name="T14" fmla="*/ 144 w 875"/>
              <a:gd name="T15" fmla="*/ 257 h 1383"/>
              <a:gd name="T16" fmla="*/ 0 w 875"/>
              <a:gd name="T17" fmla="*/ 522 h 1383"/>
            </a:gdLst>
            <a:rect l="0" t="0" r="r" b="b"/>
            <a:pathLst>
              <a:path w="875" h="1383">
                <a:moveTo>
                  <a:pt x="0" y="522"/>
                </a:moveTo>
                <a:cubicBezTo>
                  <a:pt x="200" y="546"/>
                  <a:pt x="355" y="717"/>
                  <a:pt x="355" y="923"/>
                </a:cubicBezTo>
                <a:cubicBezTo>
                  <a:pt x="355" y="997"/>
                  <a:pt x="334" y="1067"/>
                  <a:pt x="299" y="1127"/>
                </a:cubicBezTo>
                <a:cubicBezTo>
                  <a:pt x="453" y="1377"/>
                  <a:pt x="453" y="1377"/>
                  <a:pt x="453" y="1377"/>
                </a:cubicBezTo>
                <a:cubicBezTo>
                  <a:pt x="753" y="1383"/>
                  <a:pt x="753" y="1383"/>
                  <a:pt x="753" y="1383"/>
                </a:cubicBezTo>
                <a:cubicBezTo>
                  <a:pt x="831" y="1248"/>
                  <a:pt x="875" y="1091"/>
                  <a:pt x="875" y="923"/>
                </a:cubicBezTo>
                <a:cubicBezTo>
                  <a:pt x="875" y="430"/>
                  <a:pt x="489" y="27"/>
                  <a:pt x="3" y="0"/>
                </a:cubicBezTo>
                <a:cubicBezTo>
                  <a:pt x="144" y="257"/>
                  <a:pt x="144" y="257"/>
                  <a:pt x="144" y="257"/>
                </a:cubicBezTo>
                <a:lnTo>
                  <a:pt x="0" y="522"/>
                </a:lnTo>
                <a:close/>
              </a:path>
            </a:pathLst>
          </a:custGeom>
          <a:solidFill>
            <a:schemeClr val="accent1">
              <a:lumMod val="60000"/>
              <a:lumOff val="40000"/>
            </a:schemeClr>
          </a:solidFill>
          <a:ln cap="sq">
            <a:noFill/>
          </a:ln>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21337677" flipH="0" flipV="0">
            <a:off x="4678986" y="3845747"/>
            <a:ext cx="2800958" cy="1283953"/>
          </a:xfrm>
          <a:custGeom>
            <a:avLst/>
            <a:gdLst>
              <a:gd name="T0" fmla="*/ 1120 w 1573"/>
              <a:gd name="T1" fmla="*/ 46 h 721"/>
              <a:gd name="T2" fmla="*/ 802 w 1573"/>
              <a:gd name="T3" fmla="*/ 200 h 721"/>
              <a:gd name="T4" fmla="*/ 454 w 1573"/>
              <a:gd name="T5" fmla="*/ 0 h 721"/>
              <a:gd name="T6" fmla="*/ 151 w 1573"/>
              <a:gd name="T7" fmla="*/ 8 h 721"/>
              <a:gd name="T8" fmla="*/ 0 w 1573"/>
              <a:gd name="T9" fmla="*/ 257 h 721"/>
              <a:gd name="T10" fmla="*/ 802 w 1573"/>
              <a:gd name="T11" fmla="*/ 721 h 721"/>
              <a:gd name="T12" fmla="*/ 1573 w 1573"/>
              <a:gd name="T13" fmla="*/ 307 h 721"/>
              <a:gd name="T14" fmla="*/ 1276 w 1573"/>
              <a:gd name="T15" fmla="*/ 301 h 721"/>
              <a:gd name="T16" fmla="*/ 1120 w 1573"/>
              <a:gd name="T17" fmla="*/ 46 h 721"/>
            </a:gdLst>
            <a:rect l="0" t="0" r="r" b="b"/>
            <a:pathLst>
              <a:path w="1573" h="721">
                <a:moveTo>
                  <a:pt x="1120" y="46"/>
                </a:moveTo>
                <a:cubicBezTo>
                  <a:pt x="1046" y="140"/>
                  <a:pt x="931" y="200"/>
                  <a:pt x="802" y="200"/>
                </a:cubicBezTo>
                <a:cubicBezTo>
                  <a:pt x="654" y="200"/>
                  <a:pt x="524" y="120"/>
                  <a:pt x="454" y="0"/>
                </a:cubicBezTo>
                <a:cubicBezTo>
                  <a:pt x="151" y="8"/>
                  <a:pt x="151" y="8"/>
                  <a:pt x="151" y="8"/>
                </a:cubicBezTo>
                <a:cubicBezTo>
                  <a:pt x="0" y="257"/>
                  <a:pt x="0" y="257"/>
                  <a:pt x="0" y="257"/>
                </a:cubicBezTo>
                <a:cubicBezTo>
                  <a:pt x="160" y="534"/>
                  <a:pt x="459" y="721"/>
                  <a:pt x="802" y="721"/>
                </a:cubicBezTo>
                <a:cubicBezTo>
                  <a:pt x="1124" y="721"/>
                  <a:pt x="1407" y="556"/>
                  <a:pt x="1573" y="307"/>
                </a:cubicBezTo>
                <a:cubicBezTo>
                  <a:pt x="1276" y="301"/>
                  <a:pt x="1276" y="301"/>
                  <a:pt x="1276" y="301"/>
                </a:cubicBezTo>
                <a:lnTo>
                  <a:pt x="1120" y="46"/>
                </a:lnTo>
                <a:close/>
              </a:path>
            </a:pathLst>
          </a:custGeom>
          <a:solidFill>
            <a:schemeClr val="accent1">
              <a:lumMod val="75000"/>
            </a:schemeClr>
          </a:solidFill>
          <a:ln cap="sq">
            <a:noFill/>
          </a:ln>
        </p:spPr>
        <p:txBody>
          <a:bodyPr vert="horz" wrap="square" lIns="91440" tIns="45720" rIns="91440" bIns="45720" rtlCol="0" anchor="t"/>
          <a:lstStyle/>
          <a:p>
            <a:pPr algn="l">
              <a:lnSpc>
                <a:spcPct val="110000"/>
              </a:lnSpc>
            </a:pPr>
            <a:endParaRPr kumimoji="1" lang="zh-CN" altLang="en-US"/>
          </a:p>
        </p:txBody>
      </p:sp>
      <p:cxnSp>
        <p:nvCxnSpPr>
          <p:cNvPr id="6" name="标题 1"/>
          <p:cNvCxnSpPr/>
          <p:nvPr/>
        </p:nvCxnSpPr>
        <p:spPr>
          <a:xfrm rot="0" flipH="0" flipV="1">
            <a:off x="7252531" y="1802207"/>
            <a:ext cx="395973" cy="395973"/>
          </a:xfrm>
          <a:prstGeom prst="line">
            <a:avLst/>
          </a:prstGeom>
          <a:noFill/>
          <a:ln w="12700" cap="sq">
            <a:solidFill>
              <a:schemeClr val="accent1"/>
            </a:solidFill>
            <a:prstDash val="solid"/>
            <a:miter/>
          </a:ln>
        </p:spPr>
      </p:cxnSp>
      <p:cxnSp>
        <p:nvCxnSpPr>
          <p:cNvPr id="7" name="标题 1"/>
          <p:cNvCxnSpPr/>
          <p:nvPr/>
        </p:nvCxnSpPr>
        <p:spPr>
          <a:xfrm rot="0" flipH="0" flipV="0">
            <a:off x="7647509" y="1802207"/>
            <a:ext cx="495731" cy="0"/>
          </a:xfrm>
          <a:prstGeom prst="straightConnector1">
            <a:avLst/>
          </a:prstGeom>
          <a:noFill/>
          <a:ln w="12700" cap="sq">
            <a:solidFill>
              <a:schemeClr val="accent1"/>
            </a:solidFill>
            <a:prstDash val="solid"/>
            <a:miter/>
            <a:tailEnd type="oval"/>
          </a:ln>
        </p:spPr>
      </p:cxnSp>
      <p:cxnSp>
        <p:nvCxnSpPr>
          <p:cNvPr id="8" name="标题 1"/>
          <p:cNvCxnSpPr/>
          <p:nvPr/>
        </p:nvCxnSpPr>
        <p:spPr>
          <a:xfrm rot="0" flipH="0" flipV="0">
            <a:off x="7345021" y="4668359"/>
            <a:ext cx="231597" cy="231598"/>
          </a:xfrm>
          <a:prstGeom prst="line">
            <a:avLst/>
          </a:prstGeom>
          <a:noFill/>
          <a:ln w="12700" cap="sq">
            <a:solidFill>
              <a:schemeClr val="accent1"/>
            </a:solidFill>
            <a:prstDash val="solid"/>
            <a:miter/>
          </a:ln>
        </p:spPr>
      </p:cxnSp>
      <p:cxnSp>
        <p:nvCxnSpPr>
          <p:cNvPr id="9" name="标题 1"/>
          <p:cNvCxnSpPr/>
          <p:nvPr/>
        </p:nvCxnSpPr>
        <p:spPr>
          <a:xfrm rot="0" flipH="0" flipV="0">
            <a:off x="7576618" y="4896351"/>
            <a:ext cx="482823" cy="0"/>
          </a:xfrm>
          <a:prstGeom prst="straightConnector1">
            <a:avLst/>
          </a:prstGeom>
          <a:noFill/>
          <a:ln w="12700" cap="sq">
            <a:solidFill>
              <a:schemeClr val="accent1"/>
            </a:solidFill>
            <a:prstDash val="solid"/>
            <a:miter/>
            <a:tailEnd type="oval"/>
          </a:ln>
        </p:spPr>
      </p:cxnSp>
      <p:sp>
        <p:nvSpPr>
          <p:cNvPr id="10" name="标题 1"/>
          <p:cNvSpPr txBox="1"/>
          <p:nvPr/>
        </p:nvSpPr>
        <p:spPr>
          <a:xfrm rot="0" flipH="0" flipV="0">
            <a:off x="8295693" y="2062029"/>
            <a:ext cx="2945410" cy="1248003"/>
          </a:xfrm>
          <a:prstGeom prst="rect">
            <a:avLst/>
          </a:prstGeom>
          <a:noFill/>
          <a:ln>
            <a:noFill/>
          </a:ln>
        </p:spPr>
        <p:txBody>
          <a:bodyPr vert="horz" wrap="square" lIns="0" tIns="0" rIns="0" bIns="0" rtlCol="0" anchor="t"/>
          <a:lstStyle/>
          <a:p>
            <a:pPr algn="l">
              <a:lnSpc>
                <a:spcPct val="150000"/>
              </a:lnSpc>
            </a:pPr>
            <a:r>
              <a:rPr kumimoji="1" lang="en-US" altLang="zh-CN" sz="1152">
                <a:ln w="12700">
                  <a:noFill/>
                </a:ln>
                <a:solidFill>
                  <a:srgbClr val="262626">
                    <a:alpha val="100000"/>
                  </a:srgbClr>
                </a:solidFill>
                <a:latin typeface="Source Han Sans"/>
                <a:ea typeface="Source Han Sans"/>
                <a:cs typeface="Source Han Sans"/>
              </a:rPr>
              <a:t>MCP enables users to customize AI functionalities based on their preferences and needs.
It provides a secure and flexible way to integrate AI with personal data sources.</a:t>
            </a:r>
            <a:endParaRPr kumimoji="1" lang="zh-CN" altLang="en-US"/>
          </a:p>
        </p:txBody>
      </p:sp>
      <p:sp>
        <p:nvSpPr>
          <p:cNvPr id="11" name="标题 1"/>
          <p:cNvSpPr txBox="1"/>
          <p:nvPr/>
        </p:nvSpPr>
        <p:spPr>
          <a:xfrm rot="0" flipH="0" flipV="0">
            <a:off x="8295693" y="1323975"/>
            <a:ext cx="2945410" cy="615742"/>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Customizing AI Capabilities</a:t>
            </a:r>
            <a:endParaRPr kumimoji="1" lang="zh-CN" altLang="en-US"/>
          </a:p>
        </p:txBody>
      </p:sp>
      <p:sp>
        <p:nvSpPr>
          <p:cNvPr id="12" name="标题 1"/>
          <p:cNvSpPr txBox="1"/>
          <p:nvPr/>
        </p:nvSpPr>
        <p:spPr>
          <a:xfrm rot="0" flipH="0" flipV="0">
            <a:off x="8176245" y="5165706"/>
            <a:ext cx="2945410" cy="1248003"/>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For instance, users can configure AI to access personal notes and generate summaries or reminders.</a:t>
            </a:r>
            <a:endParaRPr kumimoji="1" lang="zh-CN" altLang="en-US"/>
          </a:p>
        </p:txBody>
      </p:sp>
      <p:sp>
        <p:nvSpPr>
          <p:cNvPr id="13" name="标题 1"/>
          <p:cNvSpPr txBox="1"/>
          <p:nvPr/>
        </p:nvSpPr>
        <p:spPr>
          <a:xfrm rot="0" flipH="0" flipV="0">
            <a:off x="8176245" y="4427652"/>
            <a:ext cx="2945410" cy="615742"/>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Real-World Examples</a:t>
            </a:r>
            <a:endParaRPr kumimoji="1" lang="zh-CN" altLang="en-US"/>
          </a:p>
        </p:txBody>
      </p:sp>
      <p:sp>
        <p:nvSpPr>
          <p:cNvPr id="14" name="标题 1"/>
          <p:cNvSpPr txBox="1"/>
          <p:nvPr/>
        </p:nvSpPr>
        <p:spPr>
          <a:xfrm rot="0" flipH="0" flipV="0">
            <a:off x="741362" y="3181671"/>
            <a:ext cx="2945410" cy="1248003"/>
          </a:xfrm>
          <a:prstGeom prst="rect">
            <a:avLst/>
          </a:prstGeom>
          <a:noFill/>
          <a:ln>
            <a:noFill/>
          </a:ln>
        </p:spPr>
        <p:txBody>
          <a:bodyPr vert="horz" wrap="square" lIns="0" tIns="0" rIns="0" bIns="0" rtlCol="0" anchor="t"/>
          <a:lstStyle/>
          <a:p>
            <a:pPr algn="r">
              <a:lnSpc>
                <a:spcPct val="150000"/>
              </a:lnSpc>
            </a:pPr>
            <a:r>
              <a:rPr kumimoji="1" lang="en-US" altLang="zh-CN" sz="1035">
                <a:ln w="12700">
                  <a:noFill/>
                </a:ln>
                <a:solidFill>
                  <a:srgbClr val="262626">
                    <a:alpha val="100000"/>
                  </a:srgbClr>
                </a:solidFill>
                <a:latin typeface="Source Han Sans"/>
                <a:ea typeface="Source Han Sans"/>
                <a:cs typeface="Source Han Sans"/>
              </a:rPr>
              <a:t>MCP allows users to configure AI assistants to interact securely with personal data and applications via local servers.
It ensures that sensitive information remains private and is not exposed to third parties.</a:t>
            </a:r>
            <a:endParaRPr kumimoji="1" lang="zh-CN" altLang="en-US"/>
          </a:p>
        </p:txBody>
      </p:sp>
      <p:sp>
        <p:nvSpPr>
          <p:cNvPr id="15" name="标题 1"/>
          <p:cNvSpPr txBox="1"/>
          <p:nvPr/>
        </p:nvSpPr>
        <p:spPr>
          <a:xfrm rot="0" flipH="0" flipV="0">
            <a:off x="741362" y="2443617"/>
            <a:ext cx="2945410" cy="615742"/>
          </a:xfrm>
          <a:prstGeom prst="rect">
            <a:avLst/>
          </a:prstGeom>
          <a:noFill/>
          <a:ln>
            <a:noFill/>
          </a:ln>
        </p:spPr>
        <p:txBody>
          <a:bodyPr vert="horz" wrap="square" lIns="0" tIns="0" rIns="0" bIns="0" rtlCol="0" anchor="b"/>
          <a:lstStyle/>
          <a:p>
            <a:pPr algn="r">
              <a:lnSpc>
                <a:spcPct val="110000"/>
              </a:lnSpc>
            </a:pPr>
            <a:r>
              <a:rPr kumimoji="1" lang="en-US" altLang="zh-CN" sz="1600">
                <a:ln w="12700">
                  <a:noFill/>
                </a:ln>
                <a:solidFill>
                  <a:srgbClr val="0F31BE">
                    <a:alpha val="100000"/>
                  </a:srgbClr>
                </a:solidFill>
                <a:latin typeface="Source Han Sans CN Bold"/>
                <a:ea typeface="Source Han Sans CN Bold"/>
                <a:cs typeface="Source Han Sans CN Bold"/>
              </a:rPr>
              <a:t>Secure Interaction with Personal Data</a:t>
            </a:r>
            <a:endParaRPr kumimoji="1" lang="zh-CN" altLang="en-US"/>
          </a:p>
        </p:txBody>
      </p:sp>
      <p:cxnSp>
        <p:nvCxnSpPr>
          <p:cNvPr id="16" name="标题 1"/>
          <p:cNvCxnSpPr/>
          <p:nvPr/>
        </p:nvCxnSpPr>
        <p:spPr>
          <a:xfrm rot="0" flipH="1" flipV="0">
            <a:off x="3810000" y="2930746"/>
            <a:ext cx="591548" cy="0"/>
          </a:xfrm>
          <a:prstGeom prst="straightConnector1">
            <a:avLst/>
          </a:prstGeom>
          <a:noFill/>
          <a:ln w="12700" cap="sq">
            <a:solidFill>
              <a:schemeClr val="accent1"/>
            </a:solidFill>
            <a:prstDash val="solid"/>
            <a:miter/>
            <a:tailEnd type="oval"/>
          </a:ln>
        </p:spPr>
      </p:cxnSp>
      <p:sp>
        <p:nvSpPr>
          <p:cNvPr id="17" name="标题 1"/>
          <p:cNvSpPr txBox="1"/>
          <p:nvPr/>
        </p:nvSpPr>
        <p:spPr>
          <a:xfrm rot="0" flipH="0" flipV="0">
            <a:off x="4841511" y="2777704"/>
            <a:ext cx="386034" cy="363846"/>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solidFill>
              <a:schemeClr val="accent1">
                <a:lumMod val="20000"/>
                <a:lumOff val="80000"/>
              </a:schemeClr>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5892800" y="4477197"/>
            <a:ext cx="373330" cy="373382"/>
          </a:xfrm>
          <a:custGeom>
            <a:avLst/>
            <a:gdLst>
              <a:gd name="connsiteX0" fmla="*/ 579031 w 719895"/>
              <a:gd name="connsiteY0" fmla="*/ 554022 h 720000"/>
              <a:gd name="connsiteX1" fmla="*/ 596778 w 719895"/>
              <a:gd name="connsiteY1" fmla="*/ 561368 h 720000"/>
              <a:gd name="connsiteX2" fmla="*/ 712550 w 719895"/>
              <a:gd name="connsiteY2" fmla="*/ 677140 h 720000"/>
              <a:gd name="connsiteX3" fmla="*/ 712550 w 719895"/>
              <a:gd name="connsiteY3" fmla="*/ 712634 h 720000"/>
              <a:gd name="connsiteX4" fmla="*/ 694887 w 719895"/>
              <a:gd name="connsiteY4" fmla="*/ 720000 h 720000"/>
              <a:gd name="connsiteX5" fmla="*/ 677140 w 719895"/>
              <a:gd name="connsiteY5" fmla="*/ 712634 h 720000"/>
              <a:gd name="connsiteX6" fmla="*/ 561284 w 719895"/>
              <a:gd name="connsiteY6" fmla="*/ 596861 h 720000"/>
              <a:gd name="connsiteX7" fmla="*/ 561284 w 719895"/>
              <a:gd name="connsiteY7" fmla="*/ 561368 h 720000"/>
              <a:gd name="connsiteX8" fmla="*/ 579031 w 719895"/>
              <a:gd name="connsiteY8" fmla="*/ 554022 h 720000"/>
              <a:gd name="connsiteX9" fmla="*/ 301109 w 719895"/>
              <a:gd name="connsiteY9" fmla="*/ 0 h 720000"/>
              <a:gd name="connsiteX10" fmla="*/ 602219 w 719895"/>
              <a:gd name="connsiteY10" fmla="*/ 301109 h 720000"/>
              <a:gd name="connsiteX11" fmla="*/ 301109 w 719895"/>
              <a:gd name="connsiteY11" fmla="*/ 602219 h 720000"/>
              <a:gd name="connsiteX12" fmla="*/ 0 w 719895"/>
              <a:gd name="connsiteY12" fmla="*/ 301109 h 720000"/>
              <a:gd name="connsiteX13" fmla="*/ 301109 w 719895"/>
              <a:gd name="connsiteY13" fmla="*/ 0 h 720000"/>
            </a:gdLst>
            <a:rect l="l" t="t" r="r" b="b"/>
            <a:pathLst>
              <a:path w="719895" h="720000">
                <a:moveTo>
                  <a:pt x="579031" y="554022"/>
                </a:moveTo>
                <a:cubicBezTo>
                  <a:pt x="585456" y="554022"/>
                  <a:pt x="591880" y="556471"/>
                  <a:pt x="596778" y="561368"/>
                </a:cubicBezTo>
                <a:lnTo>
                  <a:pt x="712550" y="677140"/>
                </a:lnTo>
                <a:cubicBezTo>
                  <a:pt x="722344" y="686935"/>
                  <a:pt x="722344" y="702840"/>
                  <a:pt x="712550" y="712634"/>
                </a:cubicBezTo>
                <a:cubicBezTo>
                  <a:pt x="707778" y="717573"/>
                  <a:pt x="701333" y="720000"/>
                  <a:pt x="694887" y="720000"/>
                </a:cubicBezTo>
                <a:cubicBezTo>
                  <a:pt x="688441" y="720000"/>
                  <a:pt x="681995" y="717573"/>
                  <a:pt x="677140" y="712634"/>
                </a:cubicBezTo>
                <a:lnTo>
                  <a:pt x="561284" y="596861"/>
                </a:lnTo>
                <a:cubicBezTo>
                  <a:pt x="551490" y="587067"/>
                  <a:pt x="551490" y="571162"/>
                  <a:pt x="561284" y="561368"/>
                </a:cubicBezTo>
                <a:cubicBezTo>
                  <a:pt x="566181" y="556471"/>
                  <a:pt x="572606" y="554022"/>
                  <a:pt x="579031" y="554022"/>
                </a:cubicBezTo>
                <a:close/>
                <a:moveTo>
                  <a:pt x="301109" y="0"/>
                </a:moveTo>
                <a:cubicBezTo>
                  <a:pt x="467443" y="0"/>
                  <a:pt x="602219" y="134859"/>
                  <a:pt x="602219" y="301109"/>
                </a:cubicBezTo>
                <a:cubicBezTo>
                  <a:pt x="602219" y="467443"/>
                  <a:pt x="467443" y="602219"/>
                  <a:pt x="301109" y="602219"/>
                </a:cubicBezTo>
                <a:cubicBezTo>
                  <a:pt x="134775" y="602219"/>
                  <a:pt x="0" y="467443"/>
                  <a:pt x="0" y="301109"/>
                </a:cubicBezTo>
                <a:cubicBezTo>
                  <a:pt x="0" y="134775"/>
                  <a:pt x="134775" y="0"/>
                  <a:pt x="301109" y="0"/>
                </a:cubicBezTo>
                <a:close/>
              </a:path>
            </a:pathLst>
          </a:custGeom>
          <a:solidFill>
            <a:schemeClr val="bg1"/>
          </a:solidFill>
          <a:ln w="1860" cap="flat">
            <a:solidFill>
              <a:schemeClr val="accent1">
                <a:lumMod val="20000"/>
                <a:lumOff val="80000"/>
              </a:schemeClr>
            </a:solid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rot="0" flipH="0" flipV="0">
            <a:off x="6873333" y="2782859"/>
            <a:ext cx="389952" cy="353536"/>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solidFill>
              <a:schemeClr val="accent1">
                <a:lumMod val="20000"/>
                <a:lumOff val="80000"/>
              </a:schemeClr>
            </a:solid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696">
                <a:ln w="12700">
                  <a:noFill/>
                </a:ln>
                <a:solidFill>
                  <a:srgbClr val="000000">
                    <a:alpha val="100000"/>
                  </a:srgbClr>
                </a:solidFill>
                <a:latin typeface="Source Han Sans CN Bold"/>
                <a:ea typeface="Source Han Sans CN Bold"/>
                <a:cs typeface="Source Han Sans CN Bold"/>
              </a:rPr>
              <a:t>Personal AI Assistants with Deep Integration</a:t>
            </a:r>
            <a:endParaRPr kumimoji="1" lang="zh-CN" altLang="en-US"/>
          </a:p>
        </p:txBody>
      </p:sp>
      <p:sp>
        <p:nvSpPr>
          <p:cNvPr id="23"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2412" y="5826078"/>
            <a:ext cx="12248030" cy="1031922"/>
          </a:xfrm>
          <a:custGeom>
            <a:avLst/>
            <a:gdLst>
              <a:gd name="connsiteX0" fmla="*/ 0 w 12191999"/>
              <a:gd name="connsiteY0" fmla="*/ 0 h 1031906"/>
              <a:gd name="connsiteX1" fmla="*/ 97612 w 12191999"/>
              <a:gd name="connsiteY1" fmla="*/ 51085 h 1031906"/>
              <a:gd name="connsiteX2" fmla="*/ 6108700 w 12191999"/>
              <a:gd name="connsiteY2" fmla="*/ 925606 h 1031906"/>
              <a:gd name="connsiteX3" fmla="*/ 12119789 w 12191999"/>
              <a:gd name="connsiteY3" fmla="*/ 51085 h 1031906"/>
              <a:gd name="connsiteX4" fmla="*/ 12191999 w 12191999"/>
              <a:gd name="connsiteY4" fmla="*/ 13293 h 1031906"/>
              <a:gd name="connsiteX5" fmla="*/ 12191999 w 12191999"/>
              <a:gd name="connsiteY5" fmla="*/ 1031906 h 1031906"/>
              <a:gd name="connsiteX6" fmla="*/ 0 w 12191999"/>
              <a:gd name="connsiteY6" fmla="*/ 1031906 h 1031906"/>
            </a:gdLst>
            <a:rect l="l" t="t" r="r" b="b"/>
            <a:pathLst>
              <a:path w="12191999" h="1031906">
                <a:moveTo>
                  <a:pt x="0" y="0"/>
                </a:moveTo>
                <a:lnTo>
                  <a:pt x="97612" y="51085"/>
                </a:lnTo>
                <a:cubicBezTo>
                  <a:pt x="1195312" y="569402"/>
                  <a:pt x="3474728" y="925606"/>
                  <a:pt x="6108700" y="925606"/>
                </a:cubicBezTo>
                <a:cubicBezTo>
                  <a:pt x="8742672" y="925606"/>
                  <a:pt x="11022088" y="569402"/>
                  <a:pt x="12119789" y="51085"/>
                </a:cubicBezTo>
                <a:lnTo>
                  <a:pt x="12191999" y="13293"/>
                </a:lnTo>
                <a:lnTo>
                  <a:pt x="12191999" y="1031906"/>
                </a:lnTo>
                <a:lnTo>
                  <a:pt x="0" y="1031906"/>
                </a:lnTo>
                <a:close/>
              </a:path>
            </a:pathLst>
          </a:custGeom>
          <a:solidFill>
            <a:schemeClr val="accent1"/>
          </a:solidFill>
          <a:ln w="254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0">
            <a:off x="660400" y="1642649"/>
            <a:ext cx="3511112" cy="3954962"/>
          </a:xfrm>
          <a:prstGeom prst="roundRect">
            <a:avLst>
              <a:gd name="adj" fmla="val 6926"/>
            </a:avLst>
          </a:prstGeom>
          <a:solidFill>
            <a:schemeClr val="bg1"/>
          </a:solidFill>
          <a:ln w="12700" cap="flat">
            <a:solidFill>
              <a:schemeClr val="accent1"/>
            </a:solidFill>
            <a:miter/>
          </a:ln>
          <a:effectLst/>
        </p:spPr>
        <p:txBody>
          <a:bodyPr vert="horz" wrap="square" lIns="22860" tIns="22860" rIns="22860" bIns="22860" rtlCol="0" anchor="ctr"/>
          <a:lstStyle/>
          <a:p>
            <a:pPr algn="ctr">
              <a:lnSpc>
                <a:spcPct val="150000"/>
              </a:lnSpc>
            </a:pPr>
            <a:endParaRPr kumimoji="1" lang="zh-CN" altLang="en-US"/>
          </a:p>
        </p:txBody>
      </p:sp>
      <p:sp>
        <p:nvSpPr>
          <p:cNvPr id="5" name="标题 1"/>
          <p:cNvSpPr txBox="1"/>
          <p:nvPr/>
        </p:nvSpPr>
        <p:spPr>
          <a:xfrm rot="0" flipH="0" flipV="0">
            <a:off x="793661" y="2379378"/>
            <a:ext cx="3246998" cy="308981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Enterprises can use MCP to standardize AI access to internal tools, reducing integration overhead and enabling centralized logging and monitoring.
It enhances security by controlling data access and ensuring compliance with privacy regulations.</a:t>
            </a:r>
            <a:endParaRPr kumimoji="1" lang="zh-CN" altLang="en-US"/>
          </a:p>
        </p:txBody>
      </p:sp>
      <p:sp>
        <p:nvSpPr>
          <p:cNvPr id="6" name="标题 1"/>
          <p:cNvSpPr txBox="1"/>
          <p:nvPr/>
        </p:nvSpPr>
        <p:spPr>
          <a:xfrm rot="0" flipH="0" flipV="0">
            <a:off x="793661" y="2080188"/>
            <a:ext cx="3246998" cy="29919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Standardizing AI Access</a:t>
            </a:r>
            <a:endParaRPr kumimoji="1" lang="zh-CN" altLang="en-US"/>
          </a:p>
        </p:txBody>
      </p:sp>
      <p:sp>
        <p:nvSpPr>
          <p:cNvPr id="7" name="标题 1"/>
          <p:cNvSpPr txBox="1"/>
          <p:nvPr/>
        </p:nvSpPr>
        <p:spPr>
          <a:xfrm rot="0" flipH="1" flipV="0">
            <a:off x="3629686" y="1659655"/>
            <a:ext cx="531498" cy="553123"/>
          </a:xfrm>
          <a:custGeom>
            <a:avLst/>
            <a:gdLst>
              <a:gd name="connsiteX0" fmla="*/ 1680770 w 2728039"/>
              <a:gd name="connsiteY0" fmla="*/ 0 h 2640315"/>
              <a:gd name="connsiteX1" fmla="*/ 2647480 w 2728039"/>
              <a:gd name="connsiteY1" fmla="*/ 0 h 2640315"/>
              <a:gd name="connsiteX2" fmla="*/ 2685923 w 2728039"/>
              <a:gd name="connsiteY2" fmla="*/ 149512 h 2640315"/>
              <a:gd name="connsiteX3" fmla="*/ 2728039 w 2728039"/>
              <a:gd name="connsiteY3" fmla="*/ 567297 h 2640315"/>
              <a:gd name="connsiteX4" fmla="*/ 655021 w 2728039"/>
              <a:gd name="connsiteY4" fmla="*/ 2640315 h 2640315"/>
              <a:gd name="connsiteX5" fmla="*/ 38569 w 2728039"/>
              <a:gd name="connsiteY5" fmla="*/ 2547116 h 2640315"/>
              <a:gd name="connsiteX6" fmla="*/ 0 w 2728039"/>
              <a:gd name="connsiteY6" fmla="*/ 2533000 h 2640315"/>
              <a:gd name="connsiteX7" fmla="*/ 0 w 2728039"/>
              <a:gd name="connsiteY7" fmla="*/ 1545644 h 2640315"/>
              <a:gd name="connsiteX8" fmla="*/ 93787 w 2728039"/>
              <a:gd name="connsiteY8" fmla="*/ 1602620 h 2640315"/>
              <a:gd name="connsiteX9" fmla="*/ 655021 w 2728039"/>
              <a:gd name="connsiteY9" fmla="*/ 1744730 h 2640315"/>
              <a:gd name="connsiteX10" fmla="*/ 1832454 w 2728039"/>
              <a:gd name="connsiteY10" fmla="*/ 567297 h 2640315"/>
              <a:gd name="connsiteX11" fmla="*/ 1739926 w 2728039"/>
              <a:gd name="connsiteY11" fmla="*/ 108987 h 2640315"/>
            </a:gdLst>
            <a:rect l="l" t="t" r="r" b="b"/>
            <a:pathLst>
              <a:path w="2728039" h="2640315">
                <a:moveTo>
                  <a:pt x="1680770" y="0"/>
                </a:moveTo>
                <a:lnTo>
                  <a:pt x="2647480" y="0"/>
                </a:lnTo>
                <a:lnTo>
                  <a:pt x="2685923" y="149512"/>
                </a:lnTo>
                <a:cubicBezTo>
                  <a:pt x="2713537" y="284460"/>
                  <a:pt x="2728039" y="424185"/>
                  <a:pt x="2728039" y="567297"/>
                </a:cubicBezTo>
                <a:cubicBezTo>
                  <a:pt x="2728039" y="1712193"/>
                  <a:pt x="1799917" y="2640315"/>
                  <a:pt x="655021" y="2640315"/>
                </a:cubicBezTo>
                <a:cubicBezTo>
                  <a:pt x="440353" y="2640315"/>
                  <a:pt x="233306" y="2607686"/>
                  <a:pt x="38569" y="2547116"/>
                </a:cubicBezTo>
                <a:lnTo>
                  <a:pt x="0" y="2533000"/>
                </a:lnTo>
                <a:lnTo>
                  <a:pt x="0" y="1545644"/>
                </a:lnTo>
                <a:lnTo>
                  <a:pt x="93787" y="1602620"/>
                </a:lnTo>
                <a:cubicBezTo>
                  <a:pt x="260621" y="1693250"/>
                  <a:pt x="451809" y="1744730"/>
                  <a:pt x="655021" y="1744730"/>
                </a:cubicBezTo>
                <a:cubicBezTo>
                  <a:pt x="1305299" y="1744730"/>
                  <a:pt x="1832454" y="1217575"/>
                  <a:pt x="1832454" y="567297"/>
                </a:cubicBezTo>
                <a:cubicBezTo>
                  <a:pt x="1832454" y="404728"/>
                  <a:pt x="1799507" y="249853"/>
                  <a:pt x="1739926" y="108987"/>
                </a:cubicBez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rot="0" flipH="0" flipV="0">
            <a:off x="8007788" y="1642649"/>
            <a:ext cx="3511112" cy="3954962"/>
          </a:xfrm>
          <a:prstGeom prst="roundRect">
            <a:avLst>
              <a:gd name="adj" fmla="val 6926"/>
            </a:avLst>
          </a:prstGeom>
          <a:solidFill>
            <a:schemeClr val="bg1"/>
          </a:solidFill>
          <a:ln w="12700" cap="flat">
            <a:solidFill>
              <a:schemeClr val="accent1"/>
            </a:solidFill>
            <a:miter/>
          </a:ln>
          <a:effectLst/>
        </p:spPr>
        <p:txBody>
          <a:bodyPr vert="horz" wrap="square" lIns="22860" tIns="22860" rIns="22860" bIns="22860" rtlCol="0" anchor="ctr"/>
          <a:lstStyle/>
          <a:p>
            <a:pPr algn="ctr">
              <a:lnSpc>
                <a:spcPct val="150000"/>
              </a:lnSpc>
            </a:pPr>
            <a:endParaRPr kumimoji="1" lang="zh-CN" altLang="en-US"/>
          </a:p>
        </p:txBody>
      </p:sp>
      <p:sp>
        <p:nvSpPr>
          <p:cNvPr id="9" name="标题 1"/>
          <p:cNvSpPr txBox="1"/>
          <p:nvPr/>
        </p:nvSpPr>
        <p:spPr>
          <a:xfrm rot="0" flipH="0" flipV="0">
            <a:off x="8141049" y="2379378"/>
            <a:ext cx="3246998" cy="308981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For example, enterprises can restrict AI access to sensitive data sources and ensure that only authorized users can interact with AI systems.</a:t>
            </a:r>
            <a:endParaRPr kumimoji="1" lang="zh-CN" altLang="en-US"/>
          </a:p>
        </p:txBody>
      </p:sp>
      <p:sp>
        <p:nvSpPr>
          <p:cNvPr id="10" name="标题 1"/>
          <p:cNvSpPr txBox="1"/>
          <p:nvPr/>
        </p:nvSpPr>
        <p:spPr>
          <a:xfrm rot="0" flipH="0" flipV="0">
            <a:off x="8141049" y="2080188"/>
            <a:ext cx="3246998" cy="29919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Real-World Examples</a:t>
            </a:r>
            <a:endParaRPr kumimoji="1" lang="zh-CN" altLang="en-US"/>
          </a:p>
        </p:txBody>
      </p:sp>
      <p:sp>
        <p:nvSpPr>
          <p:cNvPr id="11" name="标题 1"/>
          <p:cNvSpPr txBox="1"/>
          <p:nvPr/>
        </p:nvSpPr>
        <p:spPr>
          <a:xfrm rot="0" flipH="1" flipV="0">
            <a:off x="10977074" y="1659655"/>
            <a:ext cx="531498" cy="553123"/>
          </a:xfrm>
          <a:custGeom>
            <a:avLst/>
            <a:gdLst>
              <a:gd name="connsiteX0" fmla="*/ 1680770 w 2728039"/>
              <a:gd name="connsiteY0" fmla="*/ 0 h 2640315"/>
              <a:gd name="connsiteX1" fmla="*/ 2647480 w 2728039"/>
              <a:gd name="connsiteY1" fmla="*/ 0 h 2640315"/>
              <a:gd name="connsiteX2" fmla="*/ 2685923 w 2728039"/>
              <a:gd name="connsiteY2" fmla="*/ 149512 h 2640315"/>
              <a:gd name="connsiteX3" fmla="*/ 2728039 w 2728039"/>
              <a:gd name="connsiteY3" fmla="*/ 567297 h 2640315"/>
              <a:gd name="connsiteX4" fmla="*/ 655021 w 2728039"/>
              <a:gd name="connsiteY4" fmla="*/ 2640315 h 2640315"/>
              <a:gd name="connsiteX5" fmla="*/ 38569 w 2728039"/>
              <a:gd name="connsiteY5" fmla="*/ 2547116 h 2640315"/>
              <a:gd name="connsiteX6" fmla="*/ 0 w 2728039"/>
              <a:gd name="connsiteY6" fmla="*/ 2533000 h 2640315"/>
              <a:gd name="connsiteX7" fmla="*/ 0 w 2728039"/>
              <a:gd name="connsiteY7" fmla="*/ 1545644 h 2640315"/>
              <a:gd name="connsiteX8" fmla="*/ 93787 w 2728039"/>
              <a:gd name="connsiteY8" fmla="*/ 1602620 h 2640315"/>
              <a:gd name="connsiteX9" fmla="*/ 655021 w 2728039"/>
              <a:gd name="connsiteY9" fmla="*/ 1744730 h 2640315"/>
              <a:gd name="connsiteX10" fmla="*/ 1832454 w 2728039"/>
              <a:gd name="connsiteY10" fmla="*/ 567297 h 2640315"/>
              <a:gd name="connsiteX11" fmla="*/ 1739926 w 2728039"/>
              <a:gd name="connsiteY11" fmla="*/ 108987 h 2640315"/>
            </a:gdLst>
            <a:rect l="l" t="t" r="r" b="b"/>
            <a:pathLst>
              <a:path w="2728039" h="2640315">
                <a:moveTo>
                  <a:pt x="1680770" y="0"/>
                </a:moveTo>
                <a:lnTo>
                  <a:pt x="2647480" y="0"/>
                </a:lnTo>
                <a:lnTo>
                  <a:pt x="2685923" y="149512"/>
                </a:lnTo>
                <a:cubicBezTo>
                  <a:pt x="2713537" y="284460"/>
                  <a:pt x="2728039" y="424185"/>
                  <a:pt x="2728039" y="567297"/>
                </a:cubicBezTo>
                <a:cubicBezTo>
                  <a:pt x="2728039" y="1712193"/>
                  <a:pt x="1799917" y="2640315"/>
                  <a:pt x="655021" y="2640315"/>
                </a:cubicBezTo>
                <a:cubicBezTo>
                  <a:pt x="440353" y="2640315"/>
                  <a:pt x="233306" y="2607686"/>
                  <a:pt x="38569" y="2547116"/>
                </a:cubicBezTo>
                <a:lnTo>
                  <a:pt x="0" y="2533000"/>
                </a:lnTo>
                <a:lnTo>
                  <a:pt x="0" y="1545644"/>
                </a:lnTo>
                <a:lnTo>
                  <a:pt x="93787" y="1602620"/>
                </a:lnTo>
                <a:cubicBezTo>
                  <a:pt x="260621" y="1693250"/>
                  <a:pt x="451809" y="1744730"/>
                  <a:pt x="655021" y="1744730"/>
                </a:cubicBezTo>
                <a:cubicBezTo>
                  <a:pt x="1305299" y="1744730"/>
                  <a:pt x="1832454" y="1217575"/>
                  <a:pt x="1832454" y="567297"/>
                </a:cubicBezTo>
                <a:cubicBezTo>
                  <a:pt x="1832454" y="404728"/>
                  <a:pt x="1799507" y="249853"/>
                  <a:pt x="1739926" y="108987"/>
                </a:cubicBez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rot="0" flipH="0" flipV="0">
            <a:off x="4334094" y="1642649"/>
            <a:ext cx="3511112" cy="3954962"/>
          </a:xfrm>
          <a:prstGeom prst="roundRect">
            <a:avLst>
              <a:gd name="adj" fmla="val 6926"/>
            </a:avLst>
          </a:prstGeom>
          <a:solidFill>
            <a:schemeClr val="bg1"/>
          </a:solidFill>
          <a:ln w="12700" cap="flat">
            <a:solidFill>
              <a:schemeClr val="accent1"/>
            </a:solidFill>
            <a:miter/>
          </a:ln>
          <a:effectLst/>
        </p:spPr>
        <p:txBody>
          <a:bodyPr vert="horz" wrap="square" lIns="22860" tIns="22860" rIns="22860" bIns="22860" rtlCol="0" anchor="ctr"/>
          <a:lstStyle/>
          <a:p>
            <a:pPr algn="ctr">
              <a:lnSpc>
                <a:spcPct val="150000"/>
              </a:lnSpc>
            </a:pPr>
            <a:endParaRPr kumimoji="1" lang="zh-CN" altLang="en-US"/>
          </a:p>
        </p:txBody>
      </p:sp>
      <p:sp>
        <p:nvSpPr>
          <p:cNvPr id="13" name="标题 1"/>
          <p:cNvSpPr txBox="1"/>
          <p:nvPr/>
        </p:nvSpPr>
        <p:spPr>
          <a:xfrm rot="0" flipH="0" flipV="0">
            <a:off x="4467355" y="2379378"/>
            <a:ext cx="3246998" cy="3089814"/>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MCP allows enterprises to enforce strict access controls and monitor AI interactions, preventing unauthorized access and data breaches.
It supports a secure and compliant environment for AI applications.</a:t>
            </a:r>
            <a:endParaRPr kumimoji="1" lang="zh-CN" altLang="en-US"/>
          </a:p>
        </p:txBody>
      </p:sp>
      <p:sp>
        <p:nvSpPr>
          <p:cNvPr id="14" name="标题 1"/>
          <p:cNvSpPr txBox="1"/>
          <p:nvPr/>
        </p:nvSpPr>
        <p:spPr>
          <a:xfrm rot="0" flipH="0" flipV="0">
            <a:off x="4467355" y="2080188"/>
            <a:ext cx="3246998" cy="299192"/>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Enhancing Security</a:t>
            </a:r>
            <a:endParaRPr kumimoji="1" lang="zh-CN" altLang="en-US"/>
          </a:p>
        </p:txBody>
      </p:sp>
      <p:sp>
        <p:nvSpPr>
          <p:cNvPr id="15" name="标题 1"/>
          <p:cNvSpPr txBox="1"/>
          <p:nvPr/>
        </p:nvSpPr>
        <p:spPr>
          <a:xfrm rot="0" flipH="1" flipV="0">
            <a:off x="7303380" y="1659655"/>
            <a:ext cx="531498" cy="553123"/>
          </a:xfrm>
          <a:custGeom>
            <a:avLst/>
            <a:gdLst>
              <a:gd name="connsiteX0" fmla="*/ 1680770 w 2728039"/>
              <a:gd name="connsiteY0" fmla="*/ 0 h 2640315"/>
              <a:gd name="connsiteX1" fmla="*/ 2647480 w 2728039"/>
              <a:gd name="connsiteY1" fmla="*/ 0 h 2640315"/>
              <a:gd name="connsiteX2" fmla="*/ 2685923 w 2728039"/>
              <a:gd name="connsiteY2" fmla="*/ 149512 h 2640315"/>
              <a:gd name="connsiteX3" fmla="*/ 2728039 w 2728039"/>
              <a:gd name="connsiteY3" fmla="*/ 567297 h 2640315"/>
              <a:gd name="connsiteX4" fmla="*/ 655021 w 2728039"/>
              <a:gd name="connsiteY4" fmla="*/ 2640315 h 2640315"/>
              <a:gd name="connsiteX5" fmla="*/ 38569 w 2728039"/>
              <a:gd name="connsiteY5" fmla="*/ 2547116 h 2640315"/>
              <a:gd name="connsiteX6" fmla="*/ 0 w 2728039"/>
              <a:gd name="connsiteY6" fmla="*/ 2533000 h 2640315"/>
              <a:gd name="connsiteX7" fmla="*/ 0 w 2728039"/>
              <a:gd name="connsiteY7" fmla="*/ 1545644 h 2640315"/>
              <a:gd name="connsiteX8" fmla="*/ 93787 w 2728039"/>
              <a:gd name="connsiteY8" fmla="*/ 1602620 h 2640315"/>
              <a:gd name="connsiteX9" fmla="*/ 655021 w 2728039"/>
              <a:gd name="connsiteY9" fmla="*/ 1744730 h 2640315"/>
              <a:gd name="connsiteX10" fmla="*/ 1832454 w 2728039"/>
              <a:gd name="connsiteY10" fmla="*/ 567297 h 2640315"/>
              <a:gd name="connsiteX11" fmla="*/ 1739926 w 2728039"/>
              <a:gd name="connsiteY11" fmla="*/ 108987 h 2640315"/>
            </a:gdLst>
            <a:rect l="l" t="t" r="r" b="b"/>
            <a:pathLst>
              <a:path w="2728039" h="2640315">
                <a:moveTo>
                  <a:pt x="1680770" y="0"/>
                </a:moveTo>
                <a:lnTo>
                  <a:pt x="2647480" y="0"/>
                </a:lnTo>
                <a:lnTo>
                  <a:pt x="2685923" y="149512"/>
                </a:lnTo>
                <a:cubicBezTo>
                  <a:pt x="2713537" y="284460"/>
                  <a:pt x="2728039" y="424185"/>
                  <a:pt x="2728039" y="567297"/>
                </a:cubicBezTo>
                <a:cubicBezTo>
                  <a:pt x="2728039" y="1712193"/>
                  <a:pt x="1799917" y="2640315"/>
                  <a:pt x="655021" y="2640315"/>
                </a:cubicBezTo>
                <a:cubicBezTo>
                  <a:pt x="440353" y="2640315"/>
                  <a:pt x="233306" y="2607686"/>
                  <a:pt x="38569" y="2547116"/>
                </a:cubicBezTo>
                <a:lnTo>
                  <a:pt x="0" y="2533000"/>
                </a:lnTo>
                <a:lnTo>
                  <a:pt x="0" y="1545644"/>
                </a:lnTo>
                <a:lnTo>
                  <a:pt x="93787" y="1602620"/>
                </a:lnTo>
                <a:cubicBezTo>
                  <a:pt x="260621" y="1693250"/>
                  <a:pt x="451809" y="1744730"/>
                  <a:pt x="655021" y="1744730"/>
                </a:cubicBezTo>
                <a:cubicBezTo>
                  <a:pt x="1305299" y="1744730"/>
                  <a:pt x="1832454" y="1217575"/>
                  <a:pt x="1832454" y="567297"/>
                </a:cubicBezTo>
                <a:cubicBezTo>
                  <a:pt x="1832454" y="404728"/>
                  <a:pt x="1799507" y="249853"/>
                  <a:pt x="1739926" y="108987"/>
                </a:cubicBez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6" name="标题 1"/>
          <p:cNvSpPr txBox="1"/>
          <p:nvPr/>
        </p:nvSpPr>
        <p:spPr>
          <a:xfrm rot="0" flipH="0" flipV="1">
            <a:off x="736362" y="1384300"/>
            <a:ext cx="568004" cy="597347"/>
          </a:xfrm>
          <a:prstGeom prst="round2SameRect">
            <a:avLst/>
          </a:prstGeom>
          <a:solidFill>
            <a:schemeClr val="accent1"/>
          </a:solidFill>
          <a:ln w="12700" cap="sq">
            <a:noFill/>
            <a:miter/>
          </a:ln>
          <a:effectLst>
            <a:outerShdw dist="63500" blurRad="127000" dir="2700000" sx="100000" sy="100000" kx="0" ky="0" algn="b"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0" flipH="0" flipV="1">
            <a:off x="4406662" y="1384300"/>
            <a:ext cx="568004" cy="597347"/>
          </a:xfrm>
          <a:prstGeom prst="round2SameRect">
            <a:avLst/>
          </a:prstGeom>
          <a:solidFill>
            <a:schemeClr val="accent1"/>
          </a:solidFill>
          <a:ln w="12700" cap="sq">
            <a:noFill/>
            <a:miter/>
          </a:ln>
          <a:effectLst>
            <a:outerShdw dist="63500" blurRad="127000" dir="2700000" sx="100000" sy="100000" kx="0" ky="0" algn="b"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1">
            <a:off x="8089662" y="1384300"/>
            <a:ext cx="568004" cy="597347"/>
          </a:xfrm>
          <a:prstGeom prst="round2SameRect">
            <a:avLst/>
          </a:prstGeom>
          <a:solidFill>
            <a:schemeClr val="accent1"/>
          </a:solidFill>
          <a:ln w="12700" cap="sq">
            <a:noFill/>
            <a:miter/>
          </a:ln>
          <a:effectLst>
            <a:outerShdw dist="63500" blurRad="127000" dir="2700000" sx="100000" sy="100000" kx="0" ky="0" algn="b"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8165213" y="1486943"/>
            <a:ext cx="401953" cy="388985"/>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rot="0" flipH="0" flipV="0">
            <a:off x="4499073" y="1492877"/>
            <a:ext cx="386845" cy="3771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0" flipH="0" flipV="0">
            <a:off x="843089" y="1493349"/>
            <a:ext cx="369194" cy="341531"/>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Enterprise Governance and Security</a:t>
            </a:r>
            <a:endParaRPr kumimoji="1" lang="zh-CN" altLang="en-US"/>
          </a:p>
        </p:txBody>
      </p:sp>
      <p:sp>
        <p:nvSpPr>
          <p:cNvPr id="25"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05</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3800">
                <a:ln w="12700">
                  <a:noFill/>
                </a:ln>
                <a:solidFill>
                  <a:srgbClr val="000000">
                    <a:alpha val="100000"/>
                  </a:srgbClr>
                </a:solidFill>
                <a:latin typeface="Source Han Sans CN Bold"/>
                <a:ea typeface="Source Han Sans CN Bold"/>
                <a:cs typeface="Source Han Sans CN Bold"/>
              </a:rPr>
              <a:t>Getting Started with MCP</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8147283" y="1762602"/>
            <a:ext cx="2615876" cy="3617682"/>
          </a:xfrm>
          <a:prstGeom prst="roundRect">
            <a:avLst>
              <a:gd name="adj" fmla="val 4833"/>
            </a:avLst>
          </a:prstGeom>
          <a:noFill/>
          <a:ln w="25400" cap="flat">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1428841" y="1762602"/>
            <a:ext cx="2615876" cy="3617682"/>
          </a:xfrm>
          <a:prstGeom prst="roundRect">
            <a:avLst>
              <a:gd name="adj" fmla="val 4833"/>
            </a:avLst>
          </a:prstGeom>
          <a:noFill/>
          <a:ln w="25400" cap="flat">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1">
            <a:off x="0" y="6308730"/>
            <a:ext cx="12192000" cy="549270"/>
          </a:xfrm>
          <a:custGeom>
            <a:avLst/>
            <a:gdLst>
              <a:gd name="connsiteX0" fmla="*/ 0 w 12192000"/>
              <a:gd name="connsiteY0" fmla="*/ 0 h 549270"/>
              <a:gd name="connsiteX1" fmla="*/ 12192000 w 12192000"/>
              <a:gd name="connsiteY1" fmla="*/ 0 h 549270"/>
              <a:gd name="connsiteX2" fmla="*/ 12192000 w 12192000"/>
              <a:gd name="connsiteY2" fmla="*/ 549270 h 549270"/>
              <a:gd name="connsiteX3" fmla="*/ 12170419 w 12192000"/>
              <a:gd name="connsiteY3" fmla="*/ 442374 h 549270"/>
              <a:gd name="connsiteX4" fmla="*/ 11917363 w 12192000"/>
              <a:gd name="connsiteY4" fmla="*/ 274637 h 549270"/>
              <a:gd name="connsiteX5" fmla="*/ 0 w 12192000"/>
              <a:gd name="connsiteY5" fmla="*/ 274637 h 549270"/>
            </a:gdLst>
            <a:rect l="l" t="t" r="r" b="b"/>
            <a:pathLst>
              <a:path w="12192000" h="549270">
                <a:moveTo>
                  <a:pt x="0" y="0"/>
                </a:moveTo>
                <a:lnTo>
                  <a:pt x="12192000" y="0"/>
                </a:lnTo>
                <a:lnTo>
                  <a:pt x="12192000" y="549270"/>
                </a:lnTo>
                <a:lnTo>
                  <a:pt x="12170419" y="442374"/>
                </a:lnTo>
                <a:cubicBezTo>
                  <a:pt x="12128726" y="343802"/>
                  <a:pt x="12031122" y="274637"/>
                  <a:pt x="11917363" y="274637"/>
                </a:cubicBezTo>
                <a:lnTo>
                  <a:pt x="0" y="274637"/>
                </a:lnTo>
                <a:close/>
              </a:path>
            </a:pathLst>
          </a:custGeom>
          <a:solidFill>
            <a:schemeClr val="accent1"/>
          </a:solidFill>
          <a:ln cap="flat">
            <a:noFill/>
            <a:prstDash val="solid"/>
            <a:miter/>
          </a:ln>
          <a:effectLst/>
        </p:spPr>
        <p:txBody>
          <a:bodyPr vert="horz" wrap="square" lIns="91440" tIns="45720" rIns="91440" bIns="45720" rtlCol="0" anchor="ctr"/>
          <a:lstStyle/>
          <a:p>
            <a:pPr algn="ctr">
              <a:lnSpc>
                <a:spcPct val="110000"/>
              </a:lnSpc>
            </a:pPr>
            <a:endParaRPr kumimoji="1" lang="zh-CN" altLang="en-US"/>
          </a:p>
        </p:txBody>
      </p:sp>
      <p:cxnSp>
        <p:nvCxnSpPr>
          <p:cNvPr id="6" name="标题 1"/>
          <p:cNvCxnSpPr/>
          <p:nvPr/>
        </p:nvCxnSpPr>
        <p:spPr>
          <a:xfrm rot="0" flipH="0" flipV="0">
            <a:off x="2444519" y="3545852"/>
            <a:ext cx="584521" cy="0"/>
          </a:xfrm>
          <a:prstGeom prst="line">
            <a:avLst/>
          </a:prstGeom>
          <a:noFill/>
          <a:ln w="38100" cap="sq">
            <a:solidFill>
              <a:schemeClr val="accent1"/>
            </a:solidFill>
            <a:miter/>
          </a:ln>
        </p:spPr>
      </p:cxnSp>
      <p:sp>
        <p:nvSpPr>
          <p:cNvPr id="7" name="标题 1"/>
          <p:cNvSpPr txBox="1"/>
          <p:nvPr/>
        </p:nvSpPr>
        <p:spPr>
          <a:xfrm rot="0" flipH="0" flipV="0">
            <a:off x="4788062" y="1762602"/>
            <a:ext cx="2615876" cy="3617682"/>
          </a:xfrm>
          <a:prstGeom prst="roundRect">
            <a:avLst>
              <a:gd name="adj" fmla="val 4833"/>
            </a:avLst>
          </a:prstGeom>
          <a:solidFill>
            <a:schemeClr val="bg1"/>
          </a:solidFill>
          <a:ln w="25400" cap="flat">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5690763" y="2131623"/>
            <a:ext cx="810474" cy="78432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cxnSp>
        <p:nvCxnSpPr>
          <p:cNvPr id="9" name="标题 1"/>
          <p:cNvCxnSpPr/>
          <p:nvPr/>
        </p:nvCxnSpPr>
        <p:spPr>
          <a:xfrm rot="0" flipH="0" flipV="0">
            <a:off x="5803740" y="3545852"/>
            <a:ext cx="584521" cy="0"/>
          </a:xfrm>
          <a:prstGeom prst="line">
            <a:avLst/>
          </a:prstGeom>
          <a:noFill/>
          <a:ln w="38100" cap="sq">
            <a:solidFill>
              <a:schemeClr val="accent1"/>
            </a:solidFill>
            <a:miter/>
          </a:ln>
        </p:spPr>
      </p:cxnSp>
      <p:sp>
        <p:nvSpPr>
          <p:cNvPr id="10" name="标题 1"/>
          <p:cNvSpPr txBox="1"/>
          <p:nvPr/>
        </p:nvSpPr>
        <p:spPr>
          <a:xfrm rot="0" flipH="0" flipV="0">
            <a:off x="9007283" y="2131623"/>
            <a:ext cx="895876" cy="784328"/>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cxnSp>
        <p:nvCxnSpPr>
          <p:cNvPr id="11" name="标题 1"/>
          <p:cNvCxnSpPr/>
          <p:nvPr/>
        </p:nvCxnSpPr>
        <p:spPr>
          <a:xfrm rot="0" flipH="0" flipV="0">
            <a:off x="9162961" y="3545852"/>
            <a:ext cx="584521" cy="0"/>
          </a:xfrm>
          <a:prstGeom prst="line">
            <a:avLst/>
          </a:prstGeom>
          <a:noFill/>
          <a:ln w="38100" cap="sq">
            <a:solidFill>
              <a:schemeClr val="accent1"/>
            </a:solidFill>
            <a:miter/>
          </a:ln>
        </p:spPr>
      </p:cxnSp>
      <p:sp>
        <p:nvSpPr>
          <p:cNvPr id="12" name="标题 1"/>
          <p:cNvSpPr txBox="1"/>
          <p:nvPr/>
        </p:nvSpPr>
        <p:spPr>
          <a:xfrm rot="0" flipH="0" flipV="0">
            <a:off x="1590286" y="3648588"/>
            <a:ext cx="2348100" cy="1524938"/>
          </a:xfrm>
          <a:prstGeom prst="rect">
            <a:avLst/>
          </a:prstGeom>
          <a:noFill/>
          <a:ln>
            <a:noFill/>
          </a:ln>
        </p:spPr>
        <p:txBody>
          <a:bodyPr vert="horz" wrap="square" lIns="0" tIns="0" rIns="0" bIns="0" rtlCol="0" anchor="t"/>
          <a:lstStyle/>
          <a:p>
            <a:pPr algn="ctr">
              <a:lnSpc>
                <a:spcPct val="150000"/>
              </a:lnSpc>
            </a:pPr>
            <a:r>
              <a:rPr kumimoji="1" lang="en-US" altLang="zh-CN" sz="997">
                <a:ln w="12700">
                  <a:noFill/>
                </a:ln>
                <a:solidFill>
                  <a:srgbClr val="0B258F">
                    <a:alpha val="100000"/>
                  </a:srgbClr>
                </a:solidFill>
                <a:latin typeface="Source Han Sans"/>
                <a:ea typeface="Source Han Sans"/>
                <a:cs typeface="Source Han Sans"/>
              </a:rPr>
              <a:t>The Model Context Protocol website (https://modelcontextprotocol.io/) offers detailed documentation, including specifications, guides, and tutorials.
Developers can find all the necessary information to get started with MCP.</a:t>
            </a:r>
            <a:endParaRPr kumimoji="1" lang="zh-CN" altLang="en-US"/>
          </a:p>
        </p:txBody>
      </p:sp>
      <p:sp>
        <p:nvSpPr>
          <p:cNvPr id="13" name="标题 1"/>
          <p:cNvSpPr txBox="1"/>
          <p:nvPr/>
        </p:nvSpPr>
        <p:spPr>
          <a:xfrm rot="0" flipH="0" flipV="0">
            <a:off x="4917686" y="3648588"/>
            <a:ext cx="2348100" cy="1524938"/>
          </a:xfrm>
          <a:prstGeom prst="rect">
            <a:avLst/>
          </a:prstGeom>
          <a:noFill/>
          <a:ln>
            <a:noFill/>
          </a:ln>
        </p:spPr>
        <p:txBody>
          <a:bodyPr vert="horz" wrap="square" lIns="0" tIns="0" rIns="0" bIns="0" rtlCol="0" anchor="t"/>
          <a:lstStyle/>
          <a:p>
            <a:pPr algn="ctr">
              <a:lnSpc>
                <a:spcPct val="150000"/>
              </a:lnSpc>
            </a:pPr>
            <a:r>
              <a:rPr kumimoji="1" lang="en-US" altLang="zh-CN" sz="997">
                <a:ln w="12700">
                  <a:noFill/>
                </a:ln>
                <a:solidFill>
                  <a:srgbClr val="0B258F">
                    <a:alpha val="100000"/>
                  </a:srgbClr>
                </a:solidFill>
                <a:latin typeface="Source Han Sans"/>
                <a:ea typeface="Source Han Sans"/>
                <a:cs typeface="Source Han Sans"/>
              </a:rPr>
              <a:t>The documentation provides a comprehensive learning path, from basic concepts to advanced implementations.
It includes examples and case studies to help developers understand and apply MCP effectively.</a:t>
            </a:r>
            <a:endParaRPr kumimoji="1" lang="zh-CN" altLang="en-US"/>
          </a:p>
        </p:txBody>
      </p:sp>
      <p:sp>
        <p:nvSpPr>
          <p:cNvPr id="14" name="标题 1"/>
          <p:cNvSpPr txBox="1"/>
          <p:nvPr/>
        </p:nvSpPr>
        <p:spPr>
          <a:xfrm rot="0" flipH="0" flipV="0">
            <a:off x="4918560" y="3037256"/>
            <a:ext cx="2326600" cy="511790"/>
          </a:xfrm>
          <a:prstGeom prst="rect">
            <a:avLst/>
          </a:prstGeom>
          <a:noFill/>
          <a:ln>
            <a:noFill/>
          </a:ln>
        </p:spPr>
        <p:txBody>
          <a:bodyPr vert="horz" wrap="square" lIns="0" tIns="0" rIns="0" bIns="0" rtlCol="0" anchor="ctr"/>
          <a:lstStyle/>
          <a:p>
            <a:pPr algn="ctr">
              <a:lnSpc>
                <a:spcPct val="150000"/>
              </a:lnSpc>
            </a:pPr>
            <a:r>
              <a:rPr kumimoji="1" lang="en-US" altLang="zh-CN" sz="1006">
                <a:ln w="12700">
                  <a:noFill/>
                </a:ln>
                <a:solidFill>
                  <a:srgbClr val="0B258F">
                    <a:alpha val="100000"/>
                  </a:srgbClr>
                </a:solidFill>
                <a:latin typeface="Source Han Sans CN Bold"/>
                <a:ea typeface="Source Han Sans CN Bold"/>
                <a:cs typeface="Source Han Sans CN Bold"/>
              </a:rPr>
              <a:t>Learning and Reference</a:t>
            </a:r>
            <a:endParaRPr kumimoji="1" lang="zh-CN" altLang="en-US"/>
          </a:p>
        </p:txBody>
      </p:sp>
      <p:sp>
        <p:nvSpPr>
          <p:cNvPr id="15" name="标题 1"/>
          <p:cNvSpPr txBox="1"/>
          <p:nvPr/>
        </p:nvSpPr>
        <p:spPr>
          <a:xfrm rot="0" flipH="0" flipV="0">
            <a:off x="8284060" y="3037256"/>
            <a:ext cx="2326600" cy="51179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0B258F">
                    <a:alpha val="100000"/>
                  </a:srgbClr>
                </a:solidFill>
                <a:latin typeface="Source Han Sans CN Bold"/>
                <a:ea typeface="Source Han Sans CN Bold"/>
                <a:cs typeface="Source Han Sans CN Bold"/>
              </a:rPr>
              <a:t>Real-World Examples</a:t>
            </a:r>
            <a:endParaRPr kumimoji="1" lang="zh-CN" altLang="en-US"/>
          </a:p>
        </p:txBody>
      </p:sp>
      <p:sp>
        <p:nvSpPr>
          <p:cNvPr id="16" name="标题 1"/>
          <p:cNvSpPr txBox="1"/>
          <p:nvPr/>
        </p:nvSpPr>
        <p:spPr>
          <a:xfrm rot="0" flipH="0" flipV="0">
            <a:off x="8283186" y="3648588"/>
            <a:ext cx="2348100" cy="152493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B258F">
                    <a:alpha val="100000"/>
                  </a:srgbClr>
                </a:solidFill>
                <a:latin typeface="Source Han Sans"/>
                <a:ea typeface="Source Han Sans"/>
                <a:cs typeface="Source Han Sans"/>
              </a:rPr>
              <a:t>For instance, developers can learn how to integrate AI with specific data sources or tools using the provided documentation.</a:t>
            </a:r>
            <a:endParaRPr kumimoji="1" lang="zh-CN" altLang="en-US"/>
          </a:p>
        </p:txBody>
      </p:sp>
      <p:sp>
        <p:nvSpPr>
          <p:cNvPr id="17" name="标题 1"/>
          <p:cNvSpPr txBox="1"/>
          <p:nvPr/>
        </p:nvSpPr>
        <p:spPr>
          <a:xfrm rot="0" flipH="0" flipV="0">
            <a:off x="2344615" y="2131623"/>
            <a:ext cx="784328" cy="784328"/>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1591160" y="3037256"/>
            <a:ext cx="2326600" cy="511790"/>
          </a:xfrm>
          <a:prstGeom prst="rect">
            <a:avLst/>
          </a:prstGeom>
          <a:noFill/>
          <a:ln>
            <a:noFill/>
          </a:ln>
        </p:spPr>
        <p:txBody>
          <a:bodyPr vert="horz" wrap="square" lIns="0" tIns="0" rIns="0" bIns="0" rtlCol="0" anchor="ctr"/>
          <a:lstStyle/>
          <a:p>
            <a:pPr algn="ctr">
              <a:lnSpc>
                <a:spcPct val="150000"/>
              </a:lnSpc>
            </a:pPr>
            <a:r>
              <a:rPr kumimoji="1" lang="en-US" altLang="zh-CN" sz="1406">
                <a:ln w="12700">
                  <a:noFill/>
                </a:ln>
                <a:solidFill>
                  <a:srgbClr val="0B258F">
                    <a:alpha val="100000"/>
                  </a:srgbClr>
                </a:solidFill>
                <a:latin typeface="Source Han Sans CN Bold"/>
                <a:ea typeface="Source Han Sans CN Bold"/>
                <a:cs typeface="Source Han Sans CN Bold"/>
              </a:rPr>
              <a:t>Comprehensive Resources</a:t>
            </a:r>
            <a:endParaRPr kumimoji="1" lang="zh-CN" altLang="en-US"/>
          </a:p>
        </p:txBody>
      </p:sp>
      <p:sp>
        <p:nvSpPr>
          <p:cNvPr id="19"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Official Documentation</a:t>
            </a:r>
            <a:endParaRPr kumimoji="1" lang="zh-CN" altLang="en-US"/>
          </a:p>
        </p:txBody>
      </p:sp>
      <p:sp>
        <p:nvSpPr>
          <p:cNvPr id="22"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96241" y="708660"/>
            <a:ext cx="187960" cy="187960"/>
          </a:xfrm>
          <a:prstGeom prst="chevr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91491" y="708660"/>
            <a:ext cx="187960" cy="187960"/>
          </a:xfrm>
          <a:prstGeom prst="chevr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886741" y="708660"/>
            <a:ext cx="187960" cy="187960"/>
          </a:xfrm>
          <a:prstGeom prst="chevron">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1" flipV="0">
            <a:off x="11066641" y="708660"/>
            <a:ext cx="578460" cy="187960"/>
          </a:xfrm>
          <a:custGeom>
            <a:avLst/>
            <a:gdLst>
              <a:gd name="connsiteX0" fmla="*/ 93980 w 578460"/>
              <a:gd name="connsiteY0" fmla="*/ 0 h 187960"/>
              <a:gd name="connsiteX1" fmla="*/ 0 w 578460"/>
              <a:gd name="connsiteY1" fmla="*/ 0 h 187960"/>
              <a:gd name="connsiteX2" fmla="*/ 93980 w 578460"/>
              <a:gd name="connsiteY2" fmla="*/ 93980 h 187960"/>
              <a:gd name="connsiteX3" fmla="*/ 0 w 578460"/>
              <a:gd name="connsiteY3" fmla="*/ 187960 h 187960"/>
              <a:gd name="connsiteX4" fmla="*/ 93980 w 578460"/>
              <a:gd name="connsiteY4" fmla="*/ 187960 h 187960"/>
              <a:gd name="connsiteX5" fmla="*/ 187960 w 578460"/>
              <a:gd name="connsiteY5" fmla="*/ 93980 h 187960"/>
              <a:gd name="connsiteX6" fmla="*/ 289230 w 578460"/>
              <a:gd name="connsiteY6" fmla="*/ 0 h 187960"/>
              <a:gd name="connsiteX7" fmla="*/ 195250 w 578460"/>
              <a:gd name="connsiteY7" fmla="*/ 0 h 187960"/>
              <a:gd name="connsiteX8" fmla="*/ 289230 w 578460"/>
              <a:gd name="connsiteY8" fmla="*/ 93980 h 187960"/>
              <a:gd name="connsiteX9" fmla="*/ 195250 w 578460"/>
              <a:gd name="connsiteY9" fmla="*/ 187960 h 187960"/>
              <a:gd name="connsiteX10" fmla="*/ 289230 w 578460"/>
              <a:gd name="connsiteY10" fmla="*/ 187960 h 187960"/>
              <a:gd name="connsiteX11" fmla="*/ 383210 w 578460"/>
              <a:gd name="connsiteY11" fmla="*/ 93980 h 187960"/>
              <a:gd name="connsiteX12" fmla="*/ 484480 w 578460"/>
              <a:gd name="connsiteY12" fmla="*/ 0 h 187960"/>
              <a:gd name="connsiteX13" fmla="*/ 390500 w 578460"/>
              <a:gd name="connsiteY13" fmla="*/ 0 h 187960"/>
              <a:gd name="connsiteX14" fmla="*/ 484480 w 578460"/>
              <a:gd name="connsiteY14" fmla="*/ 93980 h 187960"/>
              <a:gd name="connsiteX15" fmla="*/ 390500 w 578460"/>
              <a:gd name="connsiteY15" fmla="*/ 187960 h 187960"/>
              <a:gd name="connsiteX16" fmla="*/ 484480 w 578460"/>
              <a:gd name="connsiteY16" fmla="*/ 187960 h 187960"/>
              <a:gd name="connsiteX17" fmla="*/ 578460 w 578460"/>
              <a:gd name="connsiteY17" fmla="*/ 93980 h 187960"/>
            </a:gdLst>
            <a:rect l="l" t="t" r="r" b="b"/>
            <a:pathLst>
              <a:path w="578460" h="187960">
                <a:moveTo>
                  <a:pt x="93980" y="0"/>
                </a:moveTo>
                <a:lnTo>
                  <a:pt x="0" y="0"/>
                </a:lnTo>
                <a:lnTo>
                  <a:pt x="93980" y="93980"/>
                </a:lnTo>
                <a:lnTo>
                  <a:pt x="0" y="187960"/>
                </a:lnTo>
                <a:lnTo>
                  <a:pt x="93980" y="187960"/>
                </a:lnTo>
                <a:lnTo>
                  <a:pt x="187960" y="93980"/>
                </a:lnTo>
                <a:close/>
                <a:moveTo>
                  <a:pt x="289230" y="0"/>
                </a:moveTo>
                <a:lnTo>
                  <a:pt x="195250" y="0"/>
                </a:lnTo>
                <a:lnTo>
                  <a:pt x="289230" y="93980"/>
                </a:lnTo>
                <a:lnTo>
                  <a:pt x="195250" y="187960"/>
                </a:lnTo>
                <a:lnTo>
                  <a:pt x="289230" y="187960"/>
                </a:lnTo>
                <a:lnTo>
                  <a:pt x="383210" y="93980"/>
                </a:lnTo>
                <a:close/>
                <a:moveTo>
                  <a:pt x="484480" y="0"/>
                </a:moveTo>
                <a:lnTo>
                  <a:pt x="390500" y="0"/>
                </a:lnTo>
                <a:lnTo>
                  <a:pt x="484480" y="93980"/>
                </a:lnTo>
                <a:lnTo>
                  <a:pt x="390500" y="187960"/>
                </a:lnTo>
                <a:lnTo>
                  <a:pt x="484480" y="187960"/>
                </a:lnTo>
                <a:lnTo>
                  <a:pt x="578460" y="93980"/>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638718" y="481923"/>
            <a:ext cx="3965186" cy="646331"/>
          </a:xfrm>
          <a:prstGeom prst="rect">
            <a:avLst/>
          </a:prstGeom>
          <a:noFill/>
          <a:ln>
            <a:noFill/>
          </a:ln>
        </p:spPr>
        <p:txBody>
          <a:bodyPr vert="horz" wrap="square" lIns="91440" tIns="45720" rIns="91440" bIns="45720" rtlCol="0" anchor="t"/>
          <a:lstStyle/>
          <a:p>
            <a:pPr algn="l">
              <a:lnSpc>
                <a:spcPct val="110000"/>
              </a:lnSpc>
            </a:pPr>
            <a:r>
              <a:rPr kumimoji="1" lang="en-US" altLang="zh-CN" sz="3600">
                <a:ln w="12700">
                  <a:noFill/>
                </a:ln>
                <a:solidFill>
                  <a:srgbClr val="D9E0FB">
                    <a:alpha val="100000"/>
                  </a:srgbClr>
                </a:solidFill>
                <a:latin typeface="OPPOSans H"/>
                <a:ea typeface="OPPOSans H"/>
                <a:cs typeface="OPPOSans H"/>
              </a:rPr>
              <a:t>CONTENTS</a:t>
            </a:r>
            <a:endParaRPr kumimoji="1" lang="zh-CN" altLang="en-US"/>
          </a:p>
        </p:txBody>
      </p:sp>
      <p:sp>
        <p:nvSpPr>
          <p:cNvPr id="8" name="标题 1"/>
          <p:cNvSpPr txBox="1"/>
          <p:nvPr/>
        </p:nvSpPr>
        <p:spPr>
          <a:xfrm rot="0" flipH="0" flipV="0">
            <a:off x="482600" y="2183145"/>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381553" y="2378456"/>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1449100" y="2215059"/>
            <a:ext cx="4428721" cy="927104"/>
          </a:xfrm>
          <a:prstGeom prst="rect">
            <a:avLst/>
          </a:prstGeom>
          <a:noFill/>
          <a:ln>
            <a:noFill/>
          </a:ln>
        </p:spPr>
        <p:txBody>
          <a:bodyPr vert="horz" wrap="square" lIns="91440" tIns="45720" rIns="91440" bIns="45720" rtlCol="0" anchor="ctr"/>
          <a:lstStyle/>
          <a:p>
            <a:pPr algn="l">
              <a:lnSpc>
                <a:spcPct val="110000"/>
              </a:lnSpc>
            </a:pPr>
            <a:r>
              <a:rPr kumimoji="1" lang="en-US" altLang="zh-CN" sz="1997">
                <a:ln w="12700">
                  <a:noFill/>
                </a:ln>
                <a:solidFill>
                  <a:srgbClr val="FFFFFF">
                    <a:alpha val="100000"/>
                  </a:srgbClr>
                </a:solidFill>
                <a:latin typeface="OPPOSans H"/>
                <a:ea typeface="OPPOSans H"/>
                <a:cs typeface="OPPOSans H"/>
              </a:rPr>
              <a:t>The Challenge of Connecting Minds and Machines</a:t>
            </a:r>
            <a:endParaRPr kumimoji="1" lang="zh-CN" altLang="en-US"/>
          </a:p>
        </p:txBody>
      </p:sp>
      <p:sp>
        <p:nvSpPr>
          <p:cNvPr id="11" name="标题 1"/>
          <p:cNvSpPr txBox="1"/>
          <p:nvPr/>
        </p:nvSpPr>
        <p:spPr>
          <a:xfrm rot="0" flipH="0" flipV="0">
            <a:off x="6332220" y="2183145"/>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415842" y="2378456"/>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04</a:t>
            </a:r>
            <a:endParaRPr kumimoji="1" lang="zh-CN" altLang="en-US"/>
          </a:p>
        </p:txBody>
      </p:sp>
      <p:sp>
        <p:nvSpPr>
          <p:cNvPr id="13" name="标题 1"/>
          <p:cNvSpPr txBox="1"/>
          <p:nvPr/>
        </p:nvSpPr>
        <p:spPr>
          <a:xfrm rot="0" flipH="0" flipV="0">
            <a:off x="7231173" y="2378456"/>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7365595" y="2215059"/>
            <a:ext cx="4216275" cy="927104"/>
          </a:xfrm>
          <a:prstGeom prst="rect">
            <a:avLst/>
          </a:prstGeom>
          <a:noFill/>
          <a:ln>
            <a:noFill/>
          </a:ln>
        </p:spPr>
        <p:txBody>
          <a:bodyPr vert="horz" wrap="square" lIns="91440" tIns="45720" rIns="91440" bIns="45720" rtlCol="0" anchor="ctr"/>
          <a:lstStyle/>
          <a:p>
            <a:pPr algn="l">
              <a:lnSpc>
                <a:spcPct val="110000"/>
              </a:lnSpc>
            </a:pPr>
            <a:r>
              <a:rPr kumimoji="1" lang="en-US" altLang="zh-CN" sz="2400">
                <a:ln w="12700">
                  <a:noFill/>
                </a:ln>
                <a:solidFill>
                  <a:srgbClr val="FFFFFF">
                    <a:alpha val="100000"/>
                  </a:srgbClr>
                </a:solidFill>
                <a:latin typeface="OPPOSans H"/>
                <a:ea typeface="OPPOSans H"/>
                <a:cs typeface="OPPOSans H"/>
              </a:rPr>
              <a:t>Use Cases and Applications</a:t>
            </a:r>
            <a:endParaRPr kumimoji="1" lang="zh-CN" altLang="en-US"/>
          </a:p>
        </p:txBody>
      </p:sp>
      <p:sp>
        <p:nvSpPr>
          <p:cNvPr id="15" name="标题 1"/>
          <p:cNvSpPr txBox="1"/>
          <p:nvPr/>
        </p:nvSpPr>
        <p:spPr>
          <a:xfrm rot="0" flipH="0" flipV="0">
            <a:off x="482600" y="3345668"/>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566222" y="3540979"/>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02</a:t>
            </a:r>
            <a:endParaRPr kumimoji="1" lang="zh-CN" altLang="en-US"/>
          </a:p>
        </p:txBody>
      </p:sp>
      <p:sp>
        <p:nvSpPr>
          <p:cNvPr id="17" name="标题 1"/>
          <p:cNvSpPr txBox="1"/>
          <p:nvPr/>
        </p:nvSpPr>
        <p:spPr>
          <a:xfrm rot="0" flipH="0" flipV="0">
            <a:off x="1381553" y="3540979"/>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0" flipH="0" flipV="0">
            <a:off x="1515976" y="3377582"/>
            <a:ext cx="4216275" cy="927104"/>
          </a:xfrm>
          <a:prstGeom prst="rect">
            <a:avLst/>
          </a:prstGeom>
          <a:noFill/>
          <a:ln>
            <a:noFill/>
          </a:ln>
        </p:spPr>
        <p:txBody>
          <a:bodyPr vert="horz" wrap="square" lIns="91440" tIns="45720" rIns="91440" bIns="45720" rtlCol="0" anchor="ctr"/>
          <a:lstStyle/>
          <a:p>
            <a:pPr algn="l">
              <a:lnSpc>
                <a:spcPct val="110000"/>
              </a:lnSpc>
            </a:pPr>
            <a:r>
              <a:rPr kumimoji="1" lang="en-US" altLang="zh-CN" sz="2400">
                <a:ln w="12700">
                  <a:noFill/>
                </a:ln>
                <a:solidFill>
                  <a:srgbClr val="FFFFFF">
                    <a:alpha val="100000"/>
                  </a:srgbClr>
                </a:solidFill>
                <a:latin typeface="OPPOSans H"/>
                <a:ea typeface="OPPOSans H"/>
                <a:cs typeface="OPPOSans H"/>
              </a:rPr>
              <a:t>Introducing the Model Context Protocol (MCP)</a:t>
            </a:r>
            <a:endParaRPr kumimoji="1" lang="zh-CN" altLang="en-US"/>
          </a:p>
        </p:txBody>
      </p:sp>
      <p:sp>
        <p:nvSpPr>
          <p:cNvPr id="19" name="标题 1"/>
          <p:cNvSpPr txBox="1"/>
          <p:nvPr/>
        </p:nvSpPr>
        <p:spPr>
          <a:xfrm rot="0" flipH="0" flipV="0">
            <a:off x="6332220" y="3345668"/>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6415842" y="3540979"/>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05</a:t>
            </a:r>
            <a:endParaRPr kumimoji="1" lang="zh-CN" altLang="en-US"/>
          </a:p>
        </p:txBody>
      </p:sp>
      <p:sp>
        <p:nvSpPr>
          <p:cNvPr id="21" name="标题 1"/>
          <p:cNvSpPr txBox="1"/>
          <p:nvPr/>
        </p:nvSpPr>
        <p:spPr>
          <a:xfrm rot="0" flipH="0" flipV="0">
            <a:off x="7231173" y="3540979"/>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7365595" y="3377582"/>
            <a:ext cx="4216275" cy="927104"/>
          </a:xfrm>
          <a:prstGeom prst="rect">
            <a:avLst/>
          </a:prstGeom>
          <a:noFill/>
          <a:ln>
            <a:noFill/>
          </a:ln>
        </p:spPr>
        <p:txBody>
          <a:bodyPr vert="horz" wrap="square" lIns="91440" tIns="45720" rIns="91440" bIns="45720" rtlCol="0" anchor="ctr"/>
          <a:lstStyle/>
          <a:p>
            <a:pPr algn="l">
              <a:lnSpc>
                <a:spcPct val="110000"/>
              </a:lnSpc>
            </a:pPr>
            <a:r>
              <a:rPr kumimoji="1" lang="en-US" altLang="zh-CN" sz="2400">
                <a:ln w="12700">
                  <a:noFill/>
                </a:ln>
                <a:solidFill>
                  <a:srgbClr val="FFFFFF">
                    <a:alpha val="100000"/>
                  </a:srgbClr>
                </a:solidFill>
                <a:latin typeface="OPPOSans H"/>
                <a:ea typeface="OPPOSans H"/>
                <a:cs typeface="OPPOSans H"/>
              </a:rPr>
              <a:t>Getting Started with MCP</a:t>
            </a:r>
            <a:endParaRPr kumimoji="1" lang="zh-CN" altLang="en-US"/>
          </a:p>
        </p:txBody>
      </p:sp>
      <p:sp>
        <p:nvSpPr>
          <p:cNvPr id="23" name="标题 1"/>
          <p:cNvSpPr txBox="1"/>
          <p:nvPr/>
        </p:nvSpPr>
        <p:spPr>
          <a:xfrm rot="0" flipH="0" flipV="0">
            <a:off x="515950" y="6250940"/>
            <a:ext cx="578460" cy="187960"/>
          </a:xfrm>
          <a:custGeom>
            <a:avLst/>
            <a:gdLst>
              <a:gd name="connsiteX0" fmla="*/ 390500 w 578460"/>
              <a:gd name="connsiteY0" fmla="*/ 0 h 187960"/>
              <a:gd name="connsiteX1" fmla="*/ 484480 w 578460"/>
              <a:gd name="connsiteY1" fmla="*/ 0 h 187960"/>
              <a:gd name="connsiteX2" fmla="*/ 578460 w 578460"/>
              <a:gd name="connsiteY2" fmla="*/ 93980 h 187960"/>
              <a:gd name="connsiteX3" fmla="*/ 484480 w 578460"/>
              <a:gd name="connsiteY3" fmla="*/ 187960 h 187960"/>
              <a:gd name="connsiteX4" fmla="*/ 390500 w 578460"/>
              <a:gd name="connsiteY4" fmla="*/ 187960 h 187960"/>
              <a:gd name="connsiteX5" fmla="*/ 484480 w 578460"/>
              <a:gd name="connsiteY5" fmla="*/ 93980 h 187960"/>
              <a:gd name="connsiteX6" fmla="*/ 195250 w 578460"/>
              <a:gd name="connsiteY6" fmla="*/ 0 h 187960"/>
              <a:gd name="connsiteX7" fmla="*/ 289230 w 578460"/>
              <a:gd name="connsiteY7" fmla="*/ 0 h 187960"/>
              <a:gd name="connsiteX8" fmla="*/ 383210 w 578460"/>
              <a:gd name="connsiteY8" fmla="*/ 93980 h 187960"/>
              <a:gd name="connsiteX9" fmla="*/ 289230 w 578460"/>
              <a:gd name="connsiteY9" fmla="*/ 187960 h 187960"/>
              <a:gd name="connsiteX10" fmla="*/ 195250 w 578460"/>
              <a:gd name="connsiteY10" fmla="*/ 187960 h 187960"/>
              <a:gd name="connsiteX11" fmla="*/ 289230 w 578460"/>
              <a:gd name="connsiteY11" fmla="*/ 93980 h 187960"/>
              <a:gd name="connsiteX12" fmla="*/ 0 w 578460"/>
              <a:gd name="connsiteY12" fmla="*/ 0 h 187960"/>
              <a:gd name="connsiteX13" fmla="*/ 93980 w 578460"/>
              <a:gd name="connsiteY13" fmla="*/ 0 h 187960"/>
              <a:gd name="connsiteX14" fmla="*/ 187960 w 578460"/>
              <a:gd name="connsiteY14" fmla="*/ 93980 h 187960"/>
              <a:gd name="connsiteX15" fmla="*/ 93980 w 578460"/>
              <a:gd name="connsiteY15" fmla="*/ 187960 h 187960"/>
              <a:gd name="connsiteX16" fmla="*/ 0 w 578460"/>
              <a:gd name="connsiteY16" fmla="*/ 187960 h 187960"/>
              <a:gd name="connsiteX17" fmla="*/ 93980 w 578460"/>
              <a:gd name="connsiteY17" fmla="*/ 93980 h 187960"/>
            </a:gdLst>
            <a:rect l="l" t="t" r="r" b="b"/>
            <a:pathLst>
              <a:path w="578460" h="187960">
                <a:moveTo>
                  <a:pt x="390500" y="0"/>
                </a:moveTo>
                <a:lnTo>
                  <a:pt x="484480" y="0"/>
                </a:lnTo>
                <a:lnTo>
                  <a:pt x="578460" y="93980"/>
                </a:lnTo>
                <a:lnTo>
                  <a:pt x="484480" y="187960"/>
                </a:lnTo>
                <a:lnTo>
                  <a:pt x="390500" y="187960"/>
                </a:lnTo>
                <a:lnTo>
                  <a:pt x="484480" y="93980"/>
                </a:lnTo>
                <a:close/>
                <a:moveTo>
                  <a:pt x="195250" y="0"/>
                </a:moveTo>
                <a:lnTo>
                  <a:pt x="289230" y="0"/>
                </a:lnTo>
                <a:lnTo>
                  <a:pt x="383210" y="93980"/>
                </a:lnTo>
                <a:lnTo>
                  <a:pt x="289230" y="187960"/>
                </a:lnTo>
                <a:lnTo>
                  <a:pt x="195250" y="187960"/>
                </a:lnTo>
                <a:lnTo>
                  <a:pt x="289230" y="93980"/>
                </a:lnTo>
                <a:close/>
                <a:moveTo>
                  <a:pt x="0" y="0"/>
                </a:moveTo>
                <a:lnTo>
                  <a:pt x="93980" y="0"/>
                </a:lnTo>
                <a:lnTo>
                  <a:pt x="187960" y="93980"/>
                </a:lnTo>
                <a:lnTo>
                  <a:pt x="93980" y="187960"/>
                </a:lnTo>
                <a:lnTo>
                  <a:pt x="0" y="187960"/>
                </a:lnTo>
                <a:lnTo>
                  <a:pt x="93980" y="93980"/>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0" flipH="1" flipV="0">
            <a:off x="11086350" y="6250940"/>
            <a:ext cx="578460" cy="187960"/>
          </a:xfrm>
          <a:custGeom>
            <a:avLst/>
            <a:gdLst>
              <a:gd name="connsiteX0" fmla="*/ 93980 w 578460"/>
              <a:gd name="connsiteY0" fmla="*/ 0 h 187960"/>
              <a:gd name="connsiteX1" fmla="*/ 0 w 578460"/>
              <a:gd name="connsiteY1" fmla="*/ 0 h 187960"/>
              <a:gd name="connsiteX2" fmla="*/ 93980 w 578460"/>
              <a:gd name="connsiteY2" fmla="*/ 93980 h 187960"/>
              <a:gd name="connsiteX3" fmla="*/ 0 w 578460"/>
              <a:gd name="connsiteY3" fmla="*/ 187960 h 187960"/>
              <a:gd name="connsiteX4" fmla="*/ 93980 w 578460"/>
              <a:gd name="connsiteY4" fmla="*/ 187960 h 187960"/>
              <a:gd name="connsiteX5" fmla="*/ 187960 w 578460"/>
              <a:gd name="connsiteY5" fmla="*/ 93980 h 187960"/>
              <a:gd name="connsiteX6" fmla="*/ 289230 w 578460"/>
              <a:gd name="connsiteY6" fmla="*/ 0 h 187960"/>
              <a:gd name="connsiteX7" fmla="*/ 195250 w 578460"/>
              <a:gd name="connsiteY7" fmla="*/ 0 h 187960"/>
              <a:gd name="connsiteX8" fmla="*/ 289230 w 578460"/>
              <a:gd name="connsiteY8" fmla="*/ 93980 h 187960"/>
              <a:gd name="connsiteX9" fmla="*/ 195250 w 578460"/>
              <a:gd name="connsiteY9" fmla="*/ 187960 h 187960"/>
              <a:gd name="connsiteX10" fmla="*/ 289230 w 578460"/>
              <a:gd name="connsiteY10" fmla="*/ 187960 h 187960"/>
              <a:gd name="connsiteX11" fmla="*/ 383210 w 578460"/>
              <a:gd name="connsiteY11" fmla="*/ 93980 h 187960"/>
              <a:gd name="connsiteX12" fmla="*/ 484480 w 578460"/>
              <a:gd name="connsiteY12" fmla="*/ 0 h 187960"/>
              <a:gd name="connsiteX13" fmla="*/ 390500 w 578460"/>
              <a:gd name="connsiteY13" fmla="*/ 0 h 187960"/>
              <a:gd name="connsiteX14" fmla="*/ 484480 w 578460"/>
              <a:gd name="connsiteY14" fmla="*/ 93980 h 187960"/>
              <a:gd name="connsiteX15" fmla="*/ 390500 w 578460"/>
              <a:gd name="connsiteY15" fmla="*/ 187960 h 187960"/>
              <a:gd name="connsiteX16" fmla="*/ 484480 w 578460"/>
              <a:gd name="connsiteY16" fmla="*/ 187960 h 187960"/>
              <a:gd name="connsiteX17" fmla="*/ 578460 w 578460"/>
              <a:gd name="connsiteY17" fmla="*/ 93980 h 187960"/>
            </a:gdLst>
            <a:rect l="l" t="t" r="r" b="b"/>
            <a:pathLst>
              <a:path w="578460" h="187960">
                <a:moveTo>
                  <a:pt x="93980" y="0"/>
                </a:moveTo>
                <a:lnTo>
                  <a:pt x="0" y="0"/>
                </a:lnTo>
                <a:lnTo>
                  <a:pt x="93980" y="93980"/>
                </a:lnTo>
                <a:lnTo>
                  <a:pt x="0" y="187960"/>
                </a:lnTo>
                <a:lnTo>
                  <a:pt x="93980" y="187960"/>
                </a:lnTo>
                <a:lnTo>
                  <a:pt x="187960" y="93980"/>
                </a:lnTo>
                <a:close/>
                <a:moveTo>
                  <a:pt x="289230" y="0"/>
                </a:moveTo>
                <a:lnTo>
                  <a:pt x="195250" y="0"/>
                </a:lnTo>
                <a:lnTo>
                  <a:pt x="289230" y="93980"/>
                </a:lnTo>
                <a:lnTo>
                  <a:pt x="195250" y="187960"/>
                </a:lnTo>
                <a:lnTo>
                  <a:pt x="289230" y="187960"/>
                </a:lnTo>
                <a:lnTo>
                  <a:pt x="383210" y="93980"/>
                </a:lnTo>
                <a:close/>
                <a:moveTo>
                  <a:pt x="484480" y="0"/>
                </a:moveTo>
                <a:lnTo>
                  <a:pt x="390500" y="0"/>
                </a:lnTo>
                <a:lnTo>
                  <a:pt x="484480" y="93980"/>
                </a:lnTo>
                <a:lnTo>
                  <a:pt x="390500" y="187960"/>
                </a:lnTo>
                <a:lnTo>
                  <a:pt x="484480" y="187960"/>
                </a:lnTo>
                <a:lnTo>
                  <a:pt x="578460" y="93980"/>
                </a:ln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0" flipH="0" flipV="0">
            <a:off x="482600" y="4508191"/>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566222" y="4703502"/>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03</a:t>
            </a:r>
            <a:endParaRPr kumimoji="1" lang="zh-CN" altLang="en-US"/>
          </a:p>
        </p:txBody>
      </p:sp>
      <p:sp>
        <p:nvSpPr>
          <p:cNvPr id="27" name="标题 1"/>
          <p:cNvSpPr txBox="1"/>
          <p:nvPr/>
        </p:nvSpPr>
        <p:spPr>
          <a:xfrm rot="0" flipH="0" flipV="0">
            <a:off x="1381553" y="4703502"/>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1515976" y="4540105"/>
            <a:ext cx="4216275" cy="927104"/>
          </a:xfrm>
          <a:prstGeom prst="rect">
            <a:avLst/>
          </a:prstGeom>
          <a:noFill/>
          <a:ln>
            <a:noFill/>
          </a:ln>
        </p:spPr>
        <p:txBody>
          <a:bodyPr vert="horz" wrap="square" lIns="91440" tIns="45720" rIns="91440" bIns="45720" rtlCol="0" anchor="ctr"/>
          <a:lstStyle/>
          <a:p>
            <a:pPr algn="l">
              <a:lnSpc>
                <a:spcPct val="110000"/>
              </a:lnSpc>
            </a:pPr>
            <a:r>
              <a:rPr kumimoji="1" lang="en-US" altLang="zh-CN" sz="2400">
                <a:ln w="12700">
                  <a:noFill/>
                </a:ln>
                <a:solidFill>
                  <a:srgbClr val="FFFFFF">
                    <a:alpha val="100000"/>
                  </a:srgbClr>
                </a:solidFill>
                <a:latin typeface="OPPOSans H"/>
                <a:ea typeface="OPPOSans H"/>
                <a:cs typeface="OPPOSans H"/>
              </a:rPr>
              <a:t>How MCP Works</a:t>
            </a:r>
            <a:endParaRPr kumimoji="1" lang="zh-CN" altLang="en-US"/>
          </a:p>
        </p:txBody>
      </p:sp>
      <p:sp>
        <p:nvSpPr>
          <p:cNvPr id="29" name="标题 1"/>
          <p:cNvSpPr txBox="1"/>
          <p:nvPr/>
        </p:nvSpPr>
        <p:spPr>
          <a:xfrm rot="0" flipH="0" flipV="0">
            <a:off x="6332220" y="4508191"/>
            <a:ext cx="5339080" cy="990933"/>
          </a:xfrm>
          <a:prstGeom prst="snip1Rect">
            <a:avLst>
              <a:gd name="adj" fmla="val 19999"/>
            </a:avLst>
          </a:prstGeom>
          <a:solidFill>
            <a:schemeClr val="accent2"/>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6415842" y="4703502"/>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06</a:t>
            </a:r>
            <a:endParaRPr kumimoji="1" lang="zh-CN" altLang="en-US"/>
          </a:p>
        </p:txBody>
      </p:sp>
      <p:sp>
        <p:nvSpPr>
          <p:cNvPr id="31" name="标题 1"/>
          <p:cNvSpPr txBox="1"/>
          <p:nvPr/>
        </p:nvSpPr>
        <p:spPr>
          <a:xfrm rot="0" flipH="0" flipV="0">
            <a:off x="7231173" y="4703502"/>
            <a:ext cx="50800" cy="600311"/>
          </a:xfrm>
          <a:prstGeom prst="rect">
            <a:avLst/>
          </a:prstGeom>
          <a:solidFill>
            <a:schemeClr val="bg1"/>
          </a:solidFill>
          <a:ln w="127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0" flipH="0" flipV="0">
            <a:off x="7365595" y="4540105"/>
            <a:ext cx="4216275" cy="927104"/>
          </a:xfrm>
          <a:prstGeom prst="rect">
            <a:avLst/>
          </a:prstGeom>
          <a:noFill/>
          <a:ln>
            <a:noFill/>
          </a:ln>
        </p:spPr>
        <p:txBody>
          <a:bodyPr vert="horz" wrap="square" lIns="91440" tIns="45720" rIns="91440" bIns="45720" rtlCol="0" anchor="ctr"/>
          <a:lstStyle/>
          <a:p>
            <a:pPr algn="l">
              <a:lnSpc>
                <a:spcPct val="110000"/>
              </a:lnSpc>
            </a:pPr>
            <a:r>
              <a:rPr kumimoji="1" lang="en-US" altLang="zh-CN" sz="2400">
                <a:ln w="12700">
                  <a:noFill/>
                </a:ln>
                <a:solidFill>
                  <a:srgbClr val="FFFFFF">
                    <a:alpha val="100000"/>
                  </a:srgbClr>
                </a:solidFill>
                <a:latin typeface="OPPOSans H"/>
                <a:ea typeface="OPPOSans H"/>
                <a:cs typeface="OPPOSans H"/>
              </a:rPr>
              <a:t>Conclusion</a:t>
            </a:r>
            <a:endParaRPr kumimoji="1" lang="zh-CN" altLang="en-US"/>
          </a:p>
        </p:txBody>
      </p:sp>
      <p:sp>
        <p:nvSpPr>
          <p:cNvPr id="33" name="标题 1"/>
          <p:cNvSpPr txBox="1"/>
          <p:nvPr/>
        </p:nvSpPr>
        <p:spPr>
          <a:xfrm rot="0" flipH="0" flipV="0">
            <a:off x="557104" y="2378456"/>
            <a:ext cx="791286" cy="600311"/>
          </a:xfrm>
          <a:prstGeom prst="rect">
            <a:avLst/>
          </a:prstGeom>
          <a:noFill/>
          <a:ln>
            <a:noFill/>
          </a:ln>
        </p:spPr>
        <p:txBody>
          <a:bodyPr vert="horz" wrap="square" lIns="91440" tIns="45720" rIns="91440" bIns="45720" rtlCol="0" anchor="ctr"/>
          <a:lstStyle/>
          <a:p>
            <a:pPr algn="ctr">
              <a:lnSpc>
                <a:spcPct val="110000"/>
              </a:lnSpc>
            </a:pPr>
            <a:r>
              <a:rPr kumimoji="1" lang="en-US" altLang="zh-CN" sz="3200">
                <a:ln w="12700">
                  <a:noFill/>
                </a:ln>
                <a:solidFill>
                  <a:srgbClr val="FFFFFF">
                    <a:alpha val="100000"/>
                  </a:srgbClr>
                </a:solidFill>
                <a:latin typeface="OPPOSans H"/>
                <a:ea typeface="OPPOSans H"/>
                <a:cs typeface="OPPOSans H"/>
              </a:rPr>
              <a:t>01</a:t>
            </a:r>
            <a:endParaRPr kumimoji="1" lang="zh-CN" altLang="en-US"/>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60400" y="5324199"/>
            <a:ext cx="10858500" cy="7200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6200000" flipH="0" flipV="0">
            <a:off x="4355300" y="1868201"/>
            <a:ext cx="3456000" cy="3456000"/>
          </a:xfrm>
          <a:prstGeom prst="rect">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4643300" y="3509525"/>
            <a:ext cx="2880000" cy="1636147"/>
          </a:xfrm>
          <a:prstGeom prst="rect">
            <a:avLst/>
          </a:prstGeom>
          <a:noFill/>
          <a:ln>
            <a:noFill/>
          </a:ln>
        </p:spPr>
        <p:txBody>
          <a:bodyPr vert="horz" wrap="square" lIns="0" tIns="0" rIns="0" bIns="0" rtlCol="0" anchor="t"/>
          <a:lstStyle/>
          <a:p>
            <a:pPr algn="ctr">
              <a:lnSpc>
                <a:spcPct val="150000"/>
              </a:lnSpc>
            </a:pPr>
            <a:r>
              <a:rPr kumimoji="1" lang="en-US" altLang="zh-CN" sz="1227">
                <a:ln w="12700">
                  <a:noFill/>
                </a:ln>
                <a:solidFill>
                  <a:srgbClr val="000000">
                    <a:alpha val="100000"/>
                  </a:srgbClr>
                </a:solidFill>
                <a:latin typeface="Source Han Sans"/>
                <a:ea typeface="Source Han Sans"/>
                <a:cs typeface="Source Han Sans"/>
              </a:rPr>
              <a:t>SDKs enable developers to quickly build and deploy MCP applications, saving time and effort.
They offer pre- built components that can be easily integrated into projects.</a:t>
            </a:r>
            <a:endParaRPr kumimoji="1" lang="zh-CN" altLang="en-US"/>
          </a:p>
        </p:txBody>
      </p:sp>
      <p:sp>
        <p:nvSpPr>
          <p:cNvPr id="6" name="标题 1"/>
          <p:cNvSpPr txBox="1"/>
          <p:nvPr/>
        </p:nvSpPr>
        <p:spPr>
          <a:xfrm rot="0" flipH="0" flipV="0">
            <a:off x="4643300" y="2794359"/>
            <a:ext cx="2880000" cy="720000"/>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a:ea typeface="Source Han Sans CN Bold"/>
                <a:cs typeface="Source Han Sans CN Bold"/>
              </a:rPr>
              <a:t>Accelerating Development</a:t>
            </a:r>
            <a:endParaRPr kumimoji="1" lang="zh-CN" altLang="en-US"/>
          </a:p>
        </p:txBody>
      </p:sp>
      <p:sp>
        <p:nvSpPr>
          <p:cNvPr id="7" name="标题 1"/>
          <p:cNvSpPr txBox="1"/>
          <p:nvPr/>
        </p:nvSpPr>
        <p:spPr>
          <a:xfrm rot="0" flipH="0" flipV="0">
            <a:off x="5887458" y="2263712"/>
            <a:ext cx="391685" cy="447317"/>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tx1"/>
          </a:solidFill>
          <a:ln cap="sq">
            <a:noFill/>
            <a:prstDash val="solid"/>
            <a:miter/>
          </a:ln>
        </p:spPr>
        <p:txBody>
          <a:bodyPr vert="horz" wrap="square" lIns="38090" tIns="38090" rIns="38090" bIns="38090" rtlCol="0" anchor="ctr"/>
          <a:lstStyle/>
          <a:p>
            <a:pPr algn="l">
              <a:lnSpc>
                <a:spcPct val="110000"/>
              </a:lnSpc>
            </a:pPr>
            <a:endParaRPr kumimoji="1" lang="zh-CN" altLang="en-US"/>
          </a:p>
        </p:txBody>
      </p:sp>
      <p:sp>
        <p:nvSpPr>
          <p:cNvPr id="8" name="标题 1"/>
          <p:cNvSpPr txBox="1"/>
          <p:nvPr/>
        </p:nvSpPr>
        <p:spPr>
          <a:xfrm rot="0" flipH="0" flipV="0">
            <a:off x="1009558" y="3509525"/>
            <a:ext cx="2880000" cy="1636147"/>
          </a:xfrm>
          <a:prstGeom prst="rect">
            <a:avLst/>
          </a:prstGeom>
          <a:noFill/>
          <a:ln>
            <a:noFill/>
          </a:ln>
        </p:spPr>
        <p:txBody>
          <a:bodyPr vert="horz" wrap="square" lIns="0" tIns="0" rIns="0" bIns="0" rtlCol="0" anchor="t"/>
          <a:lstStyle/>
          <a:p>
            <a:pPr algn="ctr">
              <a:lnSpc>
                <a:spcPct val="150000"/>
              </a:lnSpc>
            </a:pPr>
            <a:r>
              <a:rPr kumimoji="1" lang="en-US" altLang="zh-CN" sz="1227">
                <a:ln w="12700">
                  <a:noFill/>
                </a:ln>
                <a:solidFill>
                  <a:srgbClr val="000000">
                    <a:alpha val="100000"/>
                  </a:srgbClr>
                </a:solidFill>
                <a:latin typeface="Source Han Sans"/>
                <a:ea typeface="Source Han Sans"/>
                <a:cs typeface="Source Han Sans"/>
              </a:rPr>
              <a:t>SDKs in various programming languages (Python, TypeScript, Java, etc.) simplify the process of building MCP clients and servers.
They provide tools and libraries that accelerate development and reduce complexity.</a:t>
            </a:r>
            <a:endParaRPr kumimoji="1" lang="zh-CN" altLang="en-US"/>
          </a:p>
        </p:txBody>
      </p:sp>
      <p:sp>
        <p:nvSpPr>
          <p:cNvPr id="9" name="标题 1"/>
          <p:cNvSpPr txBox="1"/>
          <p:nvPr/>
        </p:nvSpPr>
        <p:spPr>
          <a:xfrm rot="0" flipH="0" flipV="0">
            <a:off x="1009558" y="2794359"/>
            <a:ext cx="2880000" cy="720000"/>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a:ea typeface="Source Han Sans CN Bold"/>
                <a:cs typeface="Source Han Sans CN Bold"/>
              </a:rPr>
              <a:t>Simplifying Development</a:t>
            </a:r>
            <a:endParaRPr kumimoji="1" lang="zh-CN" altLang="en-US"/>
          </a:p>
        </p:txBody>
      </p:sp>
      <p:sp>
        <p:nvSpPr>
          <p:cNvPr id="10" name="标题 1"/>
          <p:cNvSpPr txBox="1"/>
          <p:nvPr/>
        </p:nvSpPr>
        <p:spPr>
          <a:xfrm rot="0" flipH="0" flipV="0">
            <a:off x="8289742" y="3509525"/>
            <a:ext cx="2880000" cy="1636147"/>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a:ea typeface="Source Han Sans"/>
                <a:cs typeface="Source Han Sans"/>
              </a:rPr>
              <a:t>For example, developers can use the Python SDK to quickly set up an MCP client and interact with local data sources.</a:t>
            </a:r>
            <a:endParaRPr kumimoji="1" lang="zh-CN" altLang="en-US"/>
          </a:p>
        </p:txBody>
      </p:sp>
      <p:sp>
        <p:nvSpPr>
          <p:cNvPr id="11" name="标题 1"/>
          <p:cNvSpPr txBox="1"/>
          <p:nvPr/>
        </p:nvSpPr>
        <p:spPr>
          <a:xfrm rot="0" flipH="0" flipV="0">
            <a:off x="8289742" y="2794359"/>
            <a:ext cx="2880000" cy="720000"/>
          </a:xfrm>
          <a:prstGeom prst="rect">
            <a:avLst/>
          </a:prstGeom>
          <a:noFill/>
          <a:ln>
            <a:noFill/>
          </a:ln>
        </p:spPr>
        <p:txBody>
          <a:bodyPr vert="horz" wrap="square" lIns="0" tIns="0" rIns="0" bIns="0" rtlCol="0" anchor="ctr"/>
          <a:lstStyle/>
          <a:p>
            <a:pPr algn="ctr">
              <a:lnSpc>
                <a:spcPct val="120000"/>
              </a:lnSpc>
            </a:pPr>
            <a:r>
              <a:rPr kumimoji="1" lang="en-US" altLang="zh-CN" sz="1600">
                <a:ln w="12700">
                  <a:noFill/>
                </a:ln>
                <a:solidFill>
                  <a:srgbClr val="404040">
                    <a:alpha val="100000"/>
                  </a:srgbClr>
                </a:solidFill>
                <a:latin typeface="Source Han Sans CN Bold"/>
                <a:ea typeface="Source Han Sans CN Bold"/>
                <a:cs typeface="Source Han Sans CN Bold"/>
              </a:rPr>
              <a:t>Real-World Examples</a:t>
            </a:r>
            <a:endParaRPr kumimoji="1" lang="zh-CN" altLang="en-US"/>
          </a:p>
        </p:txBody>
      </p:sp>
      <p:sp>
        <p:nvSpPr>
          <p:cNvPr id="12" name="标题 1"/>
          <p:cNvSpPr txBox="1"/>
          <p:nvPr/>
        </p:nvSpPr>
        <p:spPr>
          <a:xfrm rot="0" flipH="0" flipV="0">
            <a:off x="2234468" y="2263712"/>
            <a:ext cx="430180" cy="447317"/>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tx1"/>
          </a:solidFill>
          <a:ln cap="sq">
            <a:noFill/>
            <a:prstDash val="solid"/>
            <a:miter/>
          </a:ln>
        </p:spPr>
        <p:txBody>
          <a:bodyPr vert="horz" wrap="square" lIns="38090" tIns="38090" rIns="38090" bIns="38090" rtlCol="0" anchor="ctr"/>
          <a:lstStyle/>
          <a:p>
            <a:pPr algn="l">
              <a:lnSpc>
                <a:spcPct val="110000"/>
              </a:lnSpc>
            </a:pPr>
            <a:endParaRPr kumimoji="1" lang="zh-CN" altLang="en-US"/>
          </a:p>
        </p:txBody>
      </p:sp>
      <p:sp>
        <p:nvSpPr>
          <p:cNvPr id="13" name="标题 1"/>
          <p:cNvSpPr txBox="1"/>
          <p:nvPr/>
        </p:nvSpPr>
        <p:spPr>
          <a:xfrm rot="0" flipH="0" flipV="0">
            <a:off x="9506084" y="2302373"/>
            <a:ext cx="447317" cy="369994"/>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tx1"/>
          </a:solidFill>
          <a:ln cap="sq">
            <a:noFill/>
            <a:prstDash val="solid"/>
            <a:miter/>
          </a:ln>
        </p:spPr>
        <p:txBody>
          <a:bodyPr vert="horz" wrap="square" lIns="38090" tIns="38090" rIns="38090" bIns="38090" rtlCol="0" anchor="ctr"/>
          <a:lstStyle/>
          <a:p>
            <a:pPr algn="l">
              <a:lnSpc>
                <a:spcPct val="110000"/>
              </a:lnSpc>
            </a:pPr>
            <a:endParaRPr kumimoji="1" lang="zh-CN" altLang="en-US"/>
          </a:p>
        </p:txBody>
      </p:sp>
      <p:sp>
        <p:nvSpPr>
          <p:cNvPr id="14"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Leveraging SDKs</a:t>
            </a:r>
            <a:endParaRPr kumimoji="1" lang="zh-CN" altLang="en-US"/>
          </a:p>
        </p:txBody>
      </p:sp>
      <p:sp>
        <p:nvSpPr>
          <p:cNvPr id="17"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161843" y="4101055"/>
            <a:ext cx="1206447" cy="1305270"/>
          </a:xfrm>
          <a:custGeom>
            <a:avLst/>
            <a:gdLst>
              <a:gd name="T0" fmla="*/ 14 w 293"/>
              <a:gd name="T1" fmla="*/ 64 h 317"/>
              <a:gd name="T2" fmla="*/ 143 w 293"/>
              <a:gd name="T3" fmla="*/ 0 h 317"/>
              <a:gd name="T4" fmla="*/ 278 w 293"/>
              <a:gd name="T5" fmla="*/ 62 h 317"/>
              <a:gd name="T6" fmla="*/ 147 w 293"/>
              <a:gd name="T7" fmla="*/ 124 h 317"/>
              <a:gd name="T8" fmla="*/ 14 w 293"/>
              <a:gd name="T9" fmla="*/ 64 h 317"/>
              <a:gd name="T10" fmla="*/ 136 w 293"/>
              <a:gd name="T11" fmla="*/ 145 h 317"/>
              <a:gd name="T12" fmla="*/ 0 w 293"/>
              <a:gd name="T13" fmla="*/ 83 h 317"/>
              <a:gd name="T14" fmla="*/ 0 w 293"/>
              <a:gd name="T15" fmla="*/ 255 h 317"/>
              <a:gd name="T16" fmla="*/ 136 w 293"/>
              <a:gd name="T17" fmla="*/ 317 h 317"/>
              <a:gd name="T18" fmla="*/ 136 w 293"/>
              <a:gd name="T19" fmla="*/ 145 h 317"/>
              <a:gd name="T20" fmla="*/ 162 w 293"/>
              <a:gd name="T21" fmla="*/ 145 h 317"/>
              <a:gd name="T22" fmla="*/ 162 w 293"/>
              <a:gd name="T23" fmla="*/ 314 h 317"/>
              <a:gd name="T24" fmla="*/ 293 w 293"/>
              <a:gd name="T25" fmla="*/ 250 h 317"/>
              <a:gd name="T26" fmla="*/ 293 w 293"/>
              <a:gd name="T27" fmla="*/ 81 h 317"/>
              <a:gd name="T28" fmla="*/ 162 w 293"/>
              <a:gd name="T29" fmla="*/ 145 h 317"/>
            </a:gdLst>
            <a:rect l="0" t="0" r="r" b="b"/>
            <a:pathLst>
              <a:path w="293" h="317">
                <a:moveTo>
                  <a:pt x="14" y="64"/>
                </a:moveTo>
                <a:lnTo>
                  <a:pt x="143" y="0"/>
                </a:lnTo>
                <a:lnTo>
                  <a:pt x="278" y="62"/>
                </a:lnTo>
                <a:lnTo>
                  <a:pt x="147" y="124"/>
                </a:lnTo>
                <a:lnTo>
                  <a:pt x="14" y="64"/>
                </a:lnTo>
                <a:close/>
                <a:moveTo>
                  <a:pt x="136" y="145"/>
                </a:moveTo>
                <a:lnTo>
                  <a:pt x="0" y="83"/>
                </a:lnTo>
                <a:lnTo>
                  <a:pt x="0" y="255"/>
                </a:lnTo>
                <a:lnTo>
                  <a:pt x="136" y="317"/>
                </a:lnTo>
                <a:lnTo>
                  <a:pt x="136" y="145"/>
                </a:lnTo>
                <a:close/>
                <a:moveTo>
                  <a:pt x="162" y="145"/>
                </a:moveTo>
                <a:lnTo>
                  <a:pt x="162" y="314"/>
                </a:lnTo>
                <a:lnTo>
                  <a:pt x="293" y="250"/>
                </a:lnTo>
                <a:lnTo>
                  <a:pt x="293" y="81"/>
                </a:lnTo>
                <a:lnTo>
                  <a:pt x="162" y="145"/>
                </a:lnTo>
                <a:close/>
              </a:path>
            </a:pathLst>
          </a:custGeom>
          <a:solidFill>
            <a:schemeClr val="accent1">
              <a:lumMod val="5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rot="0" flipH="0" flipV="0">
            <a:off x="5504170" y="4092820"/>
            <a:ext cx="1202329" cy="1292917"/>
          </a:xfrm>
          <a:custGeom>
            <a:avLst/>
            <a:gdLst>
              <a:gd name="T0" fmla="*/ 14 w 292"/>
              <a:gd name="T1" fmla="*/ 62 h 314"/>
              <a:gd name="T2" fmla="*/ 143 w 292"/>
              <a:gd name="T3" fmla="*/ 0 h 314"/>
              <a:gd name="T4" fmla="*/ 278 w 292"/>
              <a:gd name="T5" fmla="*/ 59 h 314"/>
              <a:gd name="T6" fmla="*/ 147 w 292"/>
              <a:gd name="T7" fmla="*/ 123 h 314"/>
              <a:gd name="T8" fmla="*/ 14 w 292"/>
              <a:gd name="T9" fmla="*/ 62 h 314"/>
              <a:gd name="T10" fmla="*/ 135 w 292"/>
              <a:gd name="T11" fmla="*/ 145 h 314"/>
              <a:gd name="T12" fmla="*/ 0 w 292"/>
              <a:gd name="T13" fmla="*/ 83 h 314"/>
              <a:gd name="T14" fmla="*/ 0 w 292"/>
              <a:gd name="T15" fmla="*/ 252 h 314"/>
              <a:gd name="T16" fmla="*/ 135 w 292"/>
              <a:gd name="T17" fmla="*/ 314 h 314"/>
              <a:gd name="T18" fmla="*/ 135 w 292"/>
              <a:gd name="T19" fmla="*/ 145 h 314"/>
              <a:gd name="T20" fmla="*/ 162 w 292"/>
              <a:gd name="T21" fmla="*/ 145 h 314"/>
              <a:gd name="T22" fmla="*/ 162 w 292"/>
              <a:gd name="T23" fmla="*/ 314 h 314"/>
              <a:gd name="T24" fmla="*/ 292 w 292"/>
              <a:gd name="T25" fmla="*/ 250 h 314"/>
              <a:gd name="T26" fmla="*/ 292 w 292"/>
              <a:gd name="T27" fmla="*/ 81 h 314"/>
              <a:gd name="T28" fmla="*/ 162 w 292"/>
              <a:gd name="T29" fmla="*/ 145 h 314"/>
            </a:gdLst>
            <a:rect l="0" t="0" r="r" b="b"/>
            <a:pathLst>
              <a:path w="292" h="314">
                <a:moveTo>
                  <a:pt x="14" y="62"/>
                </a:moveTo>
                <a:lnTo>
                  <a:pt x="143" y="0"/>
                </a:lnTo>
                <a:lnTo>
                  <a:pt x="278" y="59"/>
                </a:lnTo>
                <a:lnTo>
                  <a:pt x="147" y="123"/>
                </a:lnTo>
                <a:lnTo>
                  <a:pt x="14" y="62"/>
                </a:lnTo>
                <a:close/>
                <a:moveTo>
                  <a:pt x="135" y="145"/>
                </a:moveTo>
                <a:lnTo>
                  <a:pt x="0" y="83"/>
                </a:lnTo>
                <a:lnTo>
                  <a:pt x="0" y="252"/>
                </a:lnTo>
                <a:lnTo>
                  <a:pt x="135" y="314"/>
                </a:lnTo>
                <a:lnTo>
                  <a:pt x="135" y="145"/>
                </a:lnTo>
                <a:close/>
                <a:moveTo>
                  <a:pt x="162" y="145"/>
                </a:moveTo>
                <a:lnTo>
                  <a:pt x="162" y="314"/>
                </a:lnTo>
                <a:lnTo>
                  <a:pt x="292" y="250"/>
                </a:lnTo>
                <a:lnTo>
                  <a:pt x="292" y="81"/>
                </a:lnTo>
                <a:lnTo>
                  <a:pt x="162" y="145"/>
                </a:lnTo>
                <a:close/>
              </a:path>
            </a:pathLst>
          </a:custGeom>
          <a:solidFill>
            <a:schemeClr val="accent1">
              <a:lumMod val="5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0" flipH="0" flipV="0">
            <a:off x="6846497" y="4072232"/>
            <a:ext cx="1202329" cy="1301152"/>
          </a:xfrm>
          <a:custGeom>
            <a:avLst/>
            <a:gdLst>
              <a:gd name="T0" fmla="*/ 14 w 292"/>
              <a:gd name="T1" fmla="*/ 64 h 316"/>
              <a:gd name="T2" fmla="*/ 142 w 292"/>
              <a:gd name="T3" fmla="*/ 0 h 316"/>
              <a:gd name="T4" fmla="*/ 278 w 292"/>
              <a:gd name="T5" fmla="*/ 62 h 316"/>
              <a:gd name="T6" fmla="*/ 150 w 292"/>
              <a:gd name="T7" fmla="*/ 126 h 316"/>
              <a:gd name="T8" fmla="*/ 14 w 292"/>
              <a:gd name="T9" fmla="*/ 64 h 316"/>
              <a:gd name="T10" fmla="*/ 135 w 292"/>
              <a:gd name="T11" fmla="*/ 147 h 316"/>
              <a:gd name="T12" fmla="*/ 0 w 292"/>
              <a:gd name="T13" fmla="*/ 86 h 316"/>
              <a:gd name="T14" fmla="*/ 0 w 292"/>
              <a:gd name="T15" fmla="*/ 255 h 316"/>
              <a:gd name="T16" fmla="*/ 138 w 292"/>
              <a:gd name="T17" fmla="*/ 316 h 316"/>
              <a:gd name="T18" fmla="*/ 135 w 292"/>
              <a:gd name="T19" fmla="*/ 147 h 316"/>
              <a:gd name="T20" fmla="*/ 161 w 292"/>
              <a:gd name="T21" fmla="*/ 147 h 316"/>
              <a:gd name="T22" fmla="*/ 161 w 292"/>
              <a:gd name="T23" fmla="*/ 316 h 316"/>
              <a:gd name="T24" fmla="*/ 292 w 292"/>
              <a:gd name="T25" fmla="*/ 252 h 316"/>
              <a:gd name="T26" fmla="*/ 292 w 292"/>
              <a:gd name="T27" fmla="*/ 83 h 316"/>
              <a:gd name="T28" fmla="*/ 161 w 292"/>
              <a:gd name="T29" fmla="*/ 147 h 316"/>
            </a:gdLst>
            <a:rect l="0" t="0" r="r" b="b"/>
            <a:pathLst>
              <a:path w="292" h="316">
                <a:moveTo>
                  <a:pt x="14" y="64"/>
                </a:moveTo>
                <a:lnTo>
                  <a:pt x="142" y="0"/>
                </a:lnTo>
                <a:lnTo>
                  <a:pt x="278" y="62"/>
                </a:lnTo>
                <a:lnTo>
                  <a:pt x="150" y="126"/>
                </a:lnTo>
                <a:lnTo>
                  <a:pt x="14" y="64"/>
                </a:lnTo>
                <a:close/>
                <a:moveTo>
                  <a:pt x="135" y="147"/>
                </a:moveTo>
                <a:lnTo>
                  <a:pt x="0" y="86"/>
                </a:lnTo>
                <a:lnTo>
                  <a:pt x="0" y="255"/>
                </a:lnTo>
                <a:lnTo>
                  <a:pt x="138" y="316"/>
                </a:lnTo>
                <a:lnTo>
                  <a:pt x="135" y="147"/>
                </a:lnTo>
                <a:close/>
                <a:moveTo>
                  <a:pt x="161" y="147"/>
                </a:moveTo>
                <a:lnTo>
                  <a:pt x="161" y="316"/>
                </a:lnTo>
                <a:lnTo>
                  <a:pt x="292" y="252"/>
                </a:lnTo>
                <a:lnTo>
                  <a:pt x="292" y="83"/>
                </a:lnTo>
                <a:lnTo>
                  <a:pt x="161" y="147"/>
                </a:lnTo>
                <a:close/>
              </a:path>
            </a:pathLst>
          </a:custGeom>
          <a:solidFill>
            <a:schemeClr val="accent1">
              <a:lumMod val="50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rot="0" flipH="0" flipV="0">
            <a:off x="5492777" y="1856980"/>
            <a:ext cx="1206447" cy="1305270"/>
          </a:xfrm>
          <a:custGeom>
            <a:avLst/>
            <a:gdLst>
              <a:gd name="T0" fmla="*/ 14 w 293"/>
              <a:gd name="T1" fmla="*/ 64 h 317"/>
              <a:gd name="T2" fmla="*/ 143 w 293"/>
              <a:gd name="T3" fmla="*/ 0 h 317"/>
              <a:gd name="T4" fmla="*/ 278 w 293"/>
              <a:gd name="T5" fmla="*/ 60 h 317"/>
              <a:gd name="T6" fmla="*/ 150 w 293"/>
              <a:gd name="T7" fmla="*/ 124 h 317"/>
              <a:gd name="T8" fmla="*/ 14 w 293"/>
              <a:gd name="T9" fmla="*/ 64 h 317"/>
              <a:gd name="T10" fmla="*/ 138 w 293"/>
              <a:gd name="T11" fmla="*/ 145 h 317"/>
              <a:gd name="T12" fmla="*/ 0 w 293"/>
              <a:gd name="T13" fmla="*/ 83 h 317"/>
              <a:gd name="T14" fmla="*/ 0 w 293"/>
              <a:gd name="T15" fmla="*/ 255 h 317"/>
              <a:gd name="T16" fmla="*/ 138 w 293"/>
              <a:gd name="T17" fmla="*/ 317 h 317"/>
              <a:gd name="T18" fmla="*/ 138 w 293"/>
              <a:gd name="T19" fmla="*/ 145 h 317"/>
              <a:gd name="T20" fmla="*/ 162 w 293"/>
              <a:gd name="T21" fmla="*/ 145 h 317"/>
              <a:gd name="T22" fmla="*/ 162 w 293"/>
              <a:gd name="T23" fmla="*/ 314 h 317"/>
              <a:gd name="T24" fmla="*/ 293 w 293"/>
              <a:gd name="T25" fmla="*/ 250 h 317"/>
              <a:gd name="T26" fmla="*/ 293 w 293"/>
              <a:gd name="T27" fmla="*/ 81 h 317"/>
              <a:gd name="T28" fmla="*/ 162 w 293"/>
              <a:gd name="T29" fmla="*/ 145 h 317"/>
            </a:gdLst>
            <a:rect l="0" t="0" r="r" b="b"/>
            <a:pathLst>
              <a:path w="293" h="317">
                <a:moveTo>
                  <a:pt x="14" y="64"/>
                </a:moveTo>
                <a:lnTo>
                  <a:pt x="143" y="0"/>
                </a:lnTo>
                <a:lnTo>
                  <a:pt x="278" y="60"/>
                </a:lnTo>
                <a:lnTo>
                  <a:pt x="150" y="124"/>
                </a:lnTo>
                <a:lnTo>
                  <a:pt x="14" y="64"/>
                </a:lnTo>
                <a:close/>
                <a:moveTo>
                  <a:pt x="138" y="145"/>
                </a:moveTo>
                <a:lnTo>
                  <a:pt x="0" y="83"/>
                </a:lnTo>
                <a:lnTo>
                  <a:pt x="0" y="255"/>
                </a:lnTo>
                <a:lnTo>
                  <a:pt x="138" y="317"/>
                </a:lnTo>
                <a:lnTo>
                  <a:pt x="138" y="145"/>
                </a:lnTo>
                <a:close/>
                <a:moveTo>
                  <a:pt x="162" y="145"/>
                </a:moveTo>
                <a:lnTo>
                  <a:pt x="162" y="314"/>
                </a:lnTo>
                <a:lnTo>
                  <a:pt x="293" y="250"/>
                </a:lnTo>
                <a:lnTo>
                  <a:pt x="293" y="81"/>
                </a:lnTo>
                <a:lnTo>
                  <a:pt x="162" y="145"/>
                </a:lnTo>
                <a:close/>
              </a:path>
            </a:pathLst>
          </a:custGeom>
          <a:solidFill>
            <a:schemeClr val="accent1"/>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7" name="标题 1"/>
          <p:cNvSpPr txBox="1"/>
          <p:nvPr/>
        </p:nvSpPr>
        <p:spPr>
          <a:xfrm rot="0" flipH="0" flipV="0">
            <a:off x="4816536" y="2985194"/>
            <a:ext cx="1214682" cy="1292917"/>
          </a:xfrm>
          <a:custGeom>
            <a:avLst/>
            <a:gdLst>
              <a:gd name="T0" fmla="*/ 15 w 295"/>
              <a:gd name="T1" fmla="*/ 62 h 314"/>
              <a:gd name="T2" fmla="*/ 145 w 295"/>
              <a:gd name="T3" fmla="*/ 0 h 314"/>
              <a:gd name="T4" fmla="*/ 279 w 295"/>
              <a:gd name="T5" fmla="*/ 59 h 314"/>
              <a:gd name="T6" fmla="*/ 150 w 295"/>
              <a:gd name="T7" fmla="*/ 123 h 314"/>
              <a:gd name="T8" fmla="*/ 15 w 295"/>
              <a:gd name="T9" fmla="*/ 62 h 314"/>
              <a:gd name="T10" fmla="*/ 138 w 295"/>
              <a:gd name="T11" fmla="*/ 145 h 314"/>
              <a:gd name="T12" fmla="*/ 0 w 295"/>
              <a:gd name="T13" fmla="*/ 83 h 314"/>
              <a:gd name="T14" fmla="*/ 0 w 295"/>
              <a:gd name="T15" fmla="*/ 252 h 314"/>
              <a:gd name="T16" fmla="*/ 138 w 295"/>
              <a:gd name="T17" fmla="*/ 314 h 314"/>
              <a:gd name="T18" fmla="*/ 138 w 295"/>
              <a:gd name="T19" fmla="*/ 145 h 314"/>
              <a:gd name="T20" fmla="*/ 162 w 295"/>
              <a:gd name="T21" fmla="*/ 145 h 314"/>
              <a:gd name="T22" fmla="*/ 162 w 295"/>
              <a:gd name="T23" fmla="*/ 314 h 314"/>
              <a:gd name="T24" fmla="*/ 295 w 295"/>
              <a:gd name="T25" fmla="*/ 250 h 314"/>
              <a:gd name="T26" fmla="*/ 295 w 295"/>
              <a:gd name="T27" fmla="*/ 81 h 314"/>
              <a:gd name="T28" fmla="*/ 162 w 295"/>
              <a:gd name="T29" fmla="*/ 145 h 314"/>
            </a:gdLst>
            <a:rect l="0" t="0" r="r" b="b"/>
            <a:pathLst>
              <a:path w="295" h="314">
                <a:moveTo>
                  <a:pt x="15" y="62"/>
                </a:moveTo>
                <a:lnTo>
                  <a:pt x="145" y="0"/>
                </a:lnTo>
                <a:lnTo>
                  <a:pt x="279" y="59"/>
                </a:lnTo>
                <a:lnTo>
                  <a:pt x="150" y="123"/>
                </a:lnTo>
                <a:lnTo>
                  <a:pt x="15" y="62"/>
                </a:lnTo>
                <a:close/>
                <a:moveTo>
                  <a:pt x="138" y="145"/>
                </a:moveTo>
                <a:lnTo>
                  <a:pt x="0" y="83"/>
                </a:lnTo>
                <a:lnTo>
                  <a:pt x="0" y="252"/>
                </a:lnTo>
                <a:lnTo>
                  <a:pt x="138" y="314"/>
                </a:lnTo>
                <a:lnTo>
                  <a:pt x="138" y="145"/>
                </a:lnTo>
                <a:close/>
                <a:moveTo>
                  <a:pt x="162" y="145"/>
                </a:moveTo>
                <a:lnTo>
                  <a:pt x="162" y="314"/>
                </a:lnTo>
                <a:lnTo>
                  <a:pt x="295" y="250"/>
                </a:lnTo>
                <a:lnTo>
                  <a:pt x="295" y="81"/>
                </a:lnTo>
                <a:lnTo>
                  <a:pt x="162" y="145"/>
                </a:lnTo>
                <a:close/>
              </a:path>
            </a:pathLst>
          </a:custGeom>
          <a:solidFill>
            <a:schemeClr val="accent1">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rot="0" flipH="0" flipV="0">
            <a:off x="6158863" y="2964606"/>
            <a:ext cx="1214682" cy="1301152"/>
          </a:xfrm>
          <a:custGeom>
            <a:avLst/>
            <a:gdLst>
              <a:gd name="T0" fmla="*/ 14 w 295"/>
              <a:gd name="T1" fmla="*/ 64 h 316"/>
              <a:gd name="T2" fmla="*/ 145 w 295"/>
              <a:gd name="T3" fmla="*/ 0 h 316"/>
              <a:gd name="T4" fmla="*/ 279 w 295"/>
              <a:gd name="T5" fmla="*/ 62 h 316"/>
              <a:gd name="T6" fmla="*/ 150 w 295"/>
              <a:gd name="T7" fmla="*/ 126 h 316"/>
              <a:gd name="T8" fmla="*/ 14 w 295"/>
              <a:gd name="T9" fmla="*/ 64 h 316"/>
              <a:gd name="T10" fmla="*/ 138 w 295"/>
              <a:gd name="T11" fmla="*/ 148 h 316"/>
              <a:gd name="T12" fmla="*/ 0 w 295"/>
              <a:gd name="T13" fmla="*/ 86 h 316"/>
              <a:gd name="T14" fmla="*/ 0 w 295"/>
              <a:gd name="T15" fmla="*/ 255 h 316"/>
              <a:gd name="T16" fmla="*/ 138 w 295"/>
              <a:gd name="T17" fmla="*/ 316 h 316"/>
              <a:gd name="T18" fmla="*/ 138 w 295"/>
              <a:gd name="T19" fmla="*/ 148 h 316"/>
              <a:gd name="T20" fmla="*/ 162 w 295"/>
              <a:gd name="T21" fmla="*/ 148 h 316"/>
              <a:gd name="T22" fmla="*/ 162 w 295"/>
              <a:gd name="T23" fmla="*/ 316 h 316"/>
              <a:gd name="T24" fmla="*/ 295 w 295"/>
              <a:gd name="T25" fmla="*/ 252 h 316"/>
              <a:gd name="T26" fmla="*/ 295 w 295"/>
              <a:gd name="T27" fmla="*/ 83 h 316"/>
              <a:gd name="T28" fmla="*/ 162 w 295"/>
              <a:gd name="T29" fmla="*/ 148 h 316"/>
            </a:gdLst>
            <a:rect l="0" t="0" r="r" b="b"/>
            <a:pathLst>
              <a:path w="295" h="316">
                <a:moveTo>
                  <a:pt x="14" y="64"/>
                </a:moveTo>
                <a:lnTo>
                  <a:pt x="145" y="0"/>
                </a:lnTo>
                <a:lnTo>
                  <a:pt x="279" y="62"/>
                </a:lnTo>
                <a:lnTo>
                  <a:pt x="150" y="126"/>
                </a:lnTo>
                <a:lnTo>
                  <a:pt x="14" y="64"/>
                </a:lnTo>
                <a:close/>
                <a:moveTo>
                  <a:pt x="138" y="148"/>
                </a:moveTo>
                <a:lnTo>
                  <a:pt x="0" y="86"/>
                </a:lnTo>
                <a:lnTo>
                  <a:pt x="0" y="255"/>
                </a:lnTo>
                <a:lnTo>
                  <a:pt x="138" y="316"/>
                </a:lnTo>
                <a:lnTo>
                  <a:pt x="138" y="148"/>
                </a:lnTo>
                <a:close/>
                <a:moveTo>
                  <a:pt x="162" y="148"/>
                </a:moveTo>
                <a:lnTo>
                  <a:pt x="162" y="316"/>
                </a:lnTo>
                <a:lnTo>
                  <a:pt x="295" y="252"/>
                </a:lnTo>
                <a:lnTo>
                  <a:pt x="295" y="83"/>
                </a:lnTo>
                <a:lnTo>
                  <a:pt x="162" y="148"/>
                </a:lnTo>
                <a:close/>
              </a:path>
            </a:pathLst>
          </a:custGeom>
          <a:solidFill>
            <a:schemeClr val="accent1">
              <a:lumMod val="75000"/>
            </a:schemeClr>
          </a:solidFill>
          <a:ln cap="sq">
            <a:noFill/>
            <a:prstDash val="solid"/>
          </a:ln>
        </p:spPr>
        <p:txBody>
          <a:bodyPr vert="horz" wrap="square" lIns="91440" tIns="45720" rIns="91440" bIns="45720" rtlCol="0" anchor="t"/>
          <a:lstStyle/>
          <a:p>
            <a:pPr algn="l">
              <a:lnSpc>
                <a:spcPct val="110000"/>
              </a:lnSpc>
            </a:pPr>
            <a:endParaRPr kumimoji="1" lang="zh-CN" altLang="en-US"/>
          </a:p>
        </p:txBody>
      </p:sp>
      <p:sp>
        <p:nvSpPr>
          <p:cNvPr id="9" name="标题 1"/>
          <p:cNvSpPr txBox="1"/>
          <p:nvPr/>
        </p:nvSpPr>
        <p:spPr>
          <a:xfrm rot="0" flipH="0" flipV="0">
            <a:off x="6846497" y="2169639"/>
            <a:ext cx="861324" cy="508944"/>
          </a:xfrm>
          <a:prstGeom prst="rightArrow">
            <a:avLst/>
          </a:prstGeom>
          <a:gradFill>
            <a:gsLst>
              <a:gs pos="0">
                <a:schemeClr val="bg1"/>
              </a:gs>
              <a:gs pos="100000">
                <a:schemeClr val="accent1"/>
              </a:gs>
            </a:gsLst>
            <a:lin ang="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1" flipV="0">
            <a:off x="3827567" y="3389933"/>
            <a:ext cx="861324" cy="508944"/>
          </a:xfrm>
          <a:prstGeom prst="rightArrow">
            <a:avLst/>
          </a:prstGeom>
          <a:gradFill>
            <a:gsLst>
              <a:gs pos="0">
                <a:schemeClr val="bg1"/>
              </a:gs>
              <a:gs pos="100000">
                <a:schemeClr val="accent1">
                  <a:lumMod val="75000"/>
                </a:schemeClr>
              </a:gs>
            </a:gsLst>
            <a:lin ang="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8188824" y="4523094"/>
            <a:ext cx="861324" cy="508944"/>
          </a:xfrm>
          <a:prstGeom prst="rightArrow">
            <a:avLst/>
          </a:prstGeom>
          <a:gradFill>
            <a:gsLst>
              <a:gs pos="0">
                <a:schemeClr val="bg1"/>
              </a:gs>
              <a:gs pos="100000">
                <a:schemeClr val="accent1">
                  <a:lumMod val="50000"/>
                </a:schemeClr>
              </a:gs>
            </a:gsLst>
            <a:lin ang="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9134636" y="4362810"/>
            <a:ext cx="2384263" cy="276999"/>
          </a:xfrm>
          <a:prstGeom prst="rect">
            <a:avLst/>
          </a:prstGeom>
          <a:noFill/>
          <a:ln cap="sq">
            <a:noFill/>
          </a:ln>
          <a:effectLst/>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Real-World Examples</a:t>
            </a:r>
            <a:endParaRPr kumimoji="1" lang="zh-CN" altLang="en-US"/>
          </a:p>
        </p:txBody>
      </p:sp>
      <p:sp>
        <p:nvSpPr>
          <p:cNvPr id="13" name="标题 1"/>
          <p:cNvSpPr txBox="1"/>
          <p:nvPr/>
        </p:nvSpPr>
        <p:spPr>
          <a:xfrm rot="0" flipH="0" flipV="0">
            <a:off x="9134637" y="4671237"/>
            <a:ext cx="2384263" cy="115545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For example, developers can deploy a pre- built GitHub server to enable AI access to code repositories.</a:t>
            </a:r>
            <a:endParaRPr kumimoji="1" lang="zh-CN" altLang="en-US"/>
          </a:p>
        </p:txBody>
      </p:sp>
      <p:sp>
        <p:nvSpPr>
          <p:cNvPr id="14" name="标题 1"/>
          <p:cNvSpPr txBox="1"/>
          <p:nvPr/>
        </p:nvSpPr>
        <p:spPr>
          <a:xfrm rot="0" flipH="0" flipV="0">
            <a:off x="7831616" y="1545511"/>
            <a:ext cx="2384263" cy="696099"/>
          </a:xfrm>
          <a:prstGeom prst="rect">
            <a:avLst/>
          </a:prstGeom>
          <a:noFill/>
          <a:ln cap="sq">
            <a:noFill/>
          </a:ln>
          <a:effectLst/>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Open-Source Repository</a:t>
            </a:r>
            <a:endParaRPr kumimoji="1" lang="zh-CN" altLang="en-US"/>
          </a:p>
        </p:txBody>
      </p:sp>
      <p:sp>
        <p:nvSpPr>
          <p:cNvPr id="15" name="标题 1"/>
          <p:cNvSpPr txBox="1"/>
          <p:nvPr/>
        </p:nvSpPr>
        <p:spPr>
          <a:xfrm rot="0" flipH="0" flipV="0">
            <a:off x="7831617" y="2311648"/>
            <a:ext cx="2379183" cy="1155452"/>
          </a:xfrm>
          <a:prstGeom prst="rect">
            <a:avLst/>
          </a:prstGeom>
          <a:noFill/>
          <a:ln>
            <a:noFill/>
          </a:ln>
        </p:spPr>
        <p:txBody>
          <a:bodyPr vert="horz" wrap="square" lIns="0" tIns="0" rIns="0" bIns="0" rtlCol="0" anchor="t"/>
          <a:lstStyle/>
          <a:p>
            <a:pPr algn="l">
              <a:lnSpc>
                <a:spcPct val="150000"/>
              </a:lnSpc>
            </a:pPr>
            <a:r>
              <a:rPr kumimoji="1" lang="en-US" altLang="zh-CN" sz="867">
                <a:ln w="12700">
                  <a:noFill/>
                </a:ln>
                <a:solidFill>
                  <a:srgbClr val="262626">
                    <a:alpha val="100000"/>
                  </a:srgbClr>
                </a:solidFill>
                <a:latin typeface="Source Han Sans"/>
                <a:ea typeface="Source Han Sans"/>
                <a:cs typeface="Source Han Sans"/>
              </a:rPr>
              <a:t>The community maintains an open- source repository of pre- built MCP servers for popular systems like Google Drive, Slack, and GitHub.
These servers can be easily deployed and configured, providing a plug- and- play solution.</a:t>
            </a:r>
            <a:endParaRPr kumimoji="1" lang="zh-CN" altLang="en-US"/>
          </a:p>
        </p:txBody>
      </p:sp>
      <p:sp>
        <p:nvSpPr>
          <p:cNvPr id="16" name="标题 1"/>
          <p:cNvSpPr txBox="1"/>
          <p:nvPr/>
        </p:nvSpPr>
        <p:spPr>
          <a:xfrm rot="0" flipH="0" flipV="0">
            <a:off x="1363980" y="3183811"/>
            <a:ext cx="2277861" cy="276999"/>
          </a:xfrm>
          <a:prstGeom prst="rect">
            <a:avLst/>
          </a:prstGeom>
          <a:noFill/>
          <a:ln cap="sq">
            <a:noFill/>
          </a:ln>
          <a:effectLst/>
        </p:spPr>
        <p:txBody>
          <a:bodyPr vert="horz" wrap="square" lIns="0" tIns="0" rIns="0" bIns="0" rtlCol="0" anchor="b"/>
          <a:lstStyle/>
          <a:p>
            <a:pPr algn="r">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Easy Deployment</a:t>
            </a:r>
            <a:endParaRPr kumimoji="1" lang="zh-CN" altLang="en-US"/>
          </a:p>
        </p:txBody>
      </p:sp>
      <p:sp>
        <p:nvSpPr>
          <p:cNvPr id="17" name="标题 1"/>
          <p:cNvSpPr txBox="1"/>
          <p:nvPr/>
        </p:nvSpPr>
        <p:spPr>
          <a:xfrm rot="0" flipH="0" flipV="0">
            <a:off x="1358900" y="3530848"/>
            <a:ext cx="2282941" cy="1155452"/>
          </a:xfrm>
          <a:prstGeom prst="rect">
            <a:avLst/>
          </a:prstGeom>
          <a:noFill/>
          <a:ln>
            <a:noFill/>
          </a:ln>
        </p:spPr>
        <p:txBody>
          <a:bodyPr vert="horz" wrap="square" lIns="0" tIns="0" rIns="0" bIns="0" rtlCol="0" anchor="t"/>
          <a:lstStyle/>
          <a:p>
            <a:pPr algn="r">
              <a:lnSpc>
                <a:spcPct val="150000"/>
              </a:lnSpc>
            </a:pPr>
            <a:r>
              <a:rPr kumimoji="1" lang="en-US" altLang="zh-CN" sz="1018">
                <a:ln w="12700">
                  <a:noFill/>
                </a:ln>
                <a:solidFill>
                  <a:srgbClr val="262626">
                    <a:alpha val="100000"/>
                  </a:srgbClr>
                </a:solidFill>
                <a:latin typeface="Source Han Sans"/>
                <a:ea typeface="Source Han Sans"/>
                <a:cs typeface="Source Han Sans"/>
              </a:rPr>
              <a:t>Pre- built servers offer a straightforward way to integrate AI with external systems, with minimal setup required.
They support various configuration options to meet specific needs.</a:t>
            </a:r>
            <a:endParaRPr kumimoji="1" lang="zh-CN" altLang="en-US"/>
          </a:p>
        </p:txBody>
      </p:sp>
      <p:sp>
        <p:nvSpPr>
          <p:cNvPr id="18"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Utilizing Pre-built MCP Servers</a:t>
            </a:r>
            <a:endParaRPr kumimoji="1" lang="zh-CN" altLang="en-US"/>
          </a:p>
        </p:txBody>
      </p:sp>
      <p:sp>
        <p:nvSpPr>
          <p:cNvPr id="21"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491586" y="1008063"/>
            <a:ext cx="3171825" cy="4827588"/>
          </a:xfrm>
          <a:custGeom>
            <a:avLst/>
            <a:gdLst>
              <a:gd name="T0" fmla="*/ 0 w 2005"/>
              <a:gd name="T1" fmla="*/ 2975 h 3052"/>
              <a:gd name="T2" fmla="*/ 479 w 2005"/>
              <a:gd name="T3" fmla="*/ 3052 h 3052"/>
              <a:gd name="T4" fmla="*/ 2005 w 2005"/>
              <a:gd name="T5" fmla="*/ 1526 h 3052"/>
              <a:gd name="T6" fmla="*/ 479 w 2005"/>
              <a:gd name="T7" fmla="*/ 0 h 3052"/>
              <a:gd name="T8" fmla="*/ 0 w 2005"/>
              <a:gd name="T9" fmla="*/ 77 h 3052"/>
            </a:gdLst>
            <a:rect l="0" t="0" r="r" b="b"/>
            <a:pathLst>
              <a:path w="2005" h="3052">
                <a:moveTo>
                  <a:pt x="0" y="2975"/>
                </a:moveTo>
                <a:cubicBezTo>
                  <a:pt x="151" y="3025"/>
                  <a:pt x="312" y="3052"/>
                  <a:pt x="479" y="3052"/>
                </a:cubicBezTo>
                <a:cubicBezTo>
                  <a:pt x="1322" y="3052"/>
                  <a:pt x="2005" y="2369"/>
                  <a:pt x="2005" y="1526"/>
                </a:cubicBezTo>
                <a:cubicBezTo>
                  <a:pt x="2005" y="683"/>
                  <a:pt x="1322" y="0"/>
                  <a:pt x="479" y="0"/>
                </a:cubicBezTo>
                <a:cubicBezTo>
                  <a:pt x="312" y="0"/>
                  <a:pt x="151" y="27"/>
                  <a:pt x="0" y="77"/>
                </a:cubicBezTo>
              </a:path>
            </a:pathLst>
          </a:custGeom>
          <a:gradFill>
            <a:gsLst>
              <a:gs pos="19000">
                <a:schemeClr val="accent1">
                  <a:lumMod val="20000"/>
                  <a:lumOff val="80000"/>
                  <a:alpha val="0"/>
                </a:schemeClr>
              </a:gs>
              <a:gs pos="100000">
                <a:schemeClr val="accent1">
                  <a:alpha val="50000"/>
                </a:schemeClr>
              </a:gs>
            </a:gsLst>
            <a:lin ang="0" scaled="0"/>
          </a:gradFill>
          <a:ln cap="flat">
            <a:noFill/>
            <a:prstDash val="solid"/>
            <a:miter/>
            <a:headEnd/>
            <a:tailEnd/>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rot="0" flipH="0" flipV="0">
            <a:off x="9217059" y="4763"/>
            <a:ext cx="1419225" cy="6850063"/>
          </a:xfrm>
          <a:custGeom>
            <a:avLst/>
            <a:gdLst>
              <a:gd name="T0" fmla="*/ 0 w 897"/>
              <a:gd name="T1" fmla="*/ 4330 h 4330"/>
              <a:gd name="T2" fmla="*/ 897 w 897"/>
              <a:gd name="T3" fmla="*/ 2160 h 4330"/>
              <a:gd name="T4" fmla="*/ 9 w 897"/>
              <a:gd name="T5" fmla="*/ 0 h 4330"/>
            </a:gdLst>
            <a:rect l="0" t="0" r="r" b="b"/>
            <a:pathLst>
              <a:path w="897" h="4330">
                <a:moveTo>
                  <a:pt x="0" y="4330"/>
                </a:moveTo>
                <a:cubicBezTo>
                  <a:pt x="554" y="3774"/>
                  <a:pt x="897" y="3007"/>
                  <a:pt x="897" y="2160"/>
                </a:cubicBezTo>
                <a:cubicBezTo>
                  <a:pt x="897" y="1318"/>
                  <a:pt x="558" y="555"/>
                  <a:pt x="9" y="0"/>
                </a:cubicBezTo>
              </a:path>
            </a:pathLst>
          </a:custGeom>
          <a:gradFill>
            <a:gsLst>
              <a:gs pos="0">
                <a:schemeClr val="accent1">
                  <a:lumMod val="20000"/>
                  <a:lumOff val="80000"/>
                  <a:alpha val="0"/>
                </a:schemeClr>
              </a:gs>
              <a:gs pos="100000">
                <a:schemeClr val="accent1">
                  <a:alpha val="50000"/>
                </a:schemeClr>
              </a:gs>
            </a:gsLst>
            <a:lin ang="0" scaled="0"/>
          </a:gradFill>
          <a:ln cap="flat">
            <a:noFill/>
            <a:prstDash val="solid"/>
            <a:miter/>
            <a:headEnd/>
            <a:tailEnd/>
          </a:ln>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rot="0" flipH="0" flipV="0">
            <a:off x="3834552" y="1675187"/>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dist="152400" blurRad="177800" dir="2700000" sx="100000" sy="100000" kx="0" ky="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rot="0" flipH="0" flipV="0">
            <a:off x="4360716" y="3159000"/>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dist="152400" blurRad="177800" dir="2700000" sx="100000" sy="100000" kx="0" ky="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rot="0" flipH="0" flipV="0">
            <a:off x="3834552" y="4642813"/>
            <a:ext cx="540000" cy="540000"/>
          </a:xfrm>
          <a:prstGeom prst="roundRect">
            <a:avLst>
              <a:gd name="adj" fmla="val 50000"/>
            </a:avLst>
          </a:prstGeom>
          <a:gradFill>
            <a:gsLst>
              <a:gs pos="0">
                <a:schemeClr val="accent1">
                  <a:lumMod val="60000"/>
                  <a:lumOff val="40000"/>
                </a:schemeClr>
              </a:gs>
              <a:gs pos="50000">
                <a:schemeClr val="accent1"/>
              </a:gs>
            </a:gsLst>
            <a:lin ang="2700000" scaled="0"/>
          </a:gradFill>
          <a:ln w="6350" cap="sq">
            <a:solidFill>
              <a:schemeClr val="bg1"/>
            </a:solidFill>
            <a:miter/>
          </a:ln>
          <a:effectLst>
            <a:outerShdw dist="152400" blurRad="177800" dir="2700000" sx="100000" sy="100000" kx="0" ky="0" algn="tl" rotWithShape="0">
              <a:schemeClr val="accent1">
                <a:alpha val="20000"/>
              </a:schemeClr>
            </a:outerShdw>
          </a:effectLst>
        </p:spPr>
        <p:txBody>
          <a:bodyPr vert="horz" wrap="square" lIns="0" tIns="0" rIns="0" bIns="0" rtlCol="0" anchor="ctr"/>
          <a:lstStyle/>
          <a:p>
            <a:pPr algn="ctr">
              <a:lnSpc>
                <a:spcPct val="110000"/>
              </a:lnSpc>
            </a:pPr>
            <a:endParaRPr kumimoji="1" lang="zh-CN" altLang="en-US"/>
          </a:p>
        </p:txBody>
      </p:sp>
      <p:sp>
        <p:nvSpPr>
          <p:cNvPr id="8" name="标题 1"/>
          <p:cNvSpPr txBox="1"/>
          <p:nvPr/>
        </p:nvSpPr>
        <p:spPr>
          <a:xfrm rot="0" flipH="0" flipV="0">
            <a:off x="1976733" y="2915807"/>
            <a:ext cx="1100769" cy="1037500"/>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gradFill>
            <a:gsLst>
              <a:gs pos="0">
                <a:schemeClr val="accent1">
                  <a:lumMod val="60000"/>
                  <a:lumOff val="40000"/>
                  <a:alpha val="100000"/>
                </a:schemeClr>
              </a:gs>
              <a:gs pos="100000">
                <a:schemeClr val="accent1">
                  <a:alpha val="100000"/>
                </a:schemeClr>
              </a:gs>
            </a:gsLst>
            <a:lin ang="3000000" scaled="0"/>
          </a:gra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4664075" y="17302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079">
                <a:ln w="12700">
                  <a:noFill/>
                </a:ln>
                <a:solidFill>
                  <a:srgbClr val="404040">
                    <a:alpha val="100000"/>
                  </a:srgbClr>
                </a:solidFill>
                <a:latin typeface="Source Han Sans"/>
                <a:ea typeface="Source Han Sans"/>
                <a:cs typeface="Source Han Sans"/>
              </a:rPr>
              <a:t>Claude Desktop provides built- in support for local MCP servers, making it easy to connect Claude to data and experiment with MCP functionalities.
It offers a user- friendly environment for testing and validating MCP integrations.</a:t>
            </a:r>
            <a:endParaRPr kumimoji="1" lang="zh-CN" altLang="en-US"/>
          </a:p>
        </p:txBody>
      </p:sp>
      <p:sp>
        <p:nvSpPr>
          <p:cNvPr id="10" name="标题 1"/>
          <p:cNvSpPr txBox="1"/>
          <p:nvPr/>
        </p:nvSpPr>
        <p:spPr>
          <a:xfrm rot="0" flipH="0" flipV="0">
            <a:off x="4664075" y="12095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F31BE">
                    <a:alpha val="100000"/>
                  </a:srgbClr>
                </a:solidFill>
                <a:latin typeface="Source Han Sans CN Bold"/>
                <a:ea typeface="Source Han Sans CN Bold"/>
                <a:cs typeface="Source Han Sans CN Bold"/>
              </a:rPr>
              <a:t>Built-in Support</a:t>
            </a:r>
            <a:endParaRPr kumimoji="1" lang="zh-CN" altLang="en-US"/>
          </a:p>
        </p:txBody>
      </p:sp>
      <p:sp>
        <p:nvSpPr>
          <p:cNvPr id="11" name="标题 1"/>
          <p:cNvSpPr txBox="1"/>
          <p:nvPr/>
        </p:nvSpPr>
        <p:spPr>
          <a:xfrm rot="0" flipH="0" flipV="0">
            <a:off x="5006975" y="29240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F31BE">
                    <a:alpha val="100000"/>
                  </a:srgbClr>
                </a:solidFill>
                <a:latin typeface="Source Han Sans CN Bold"/>
                <a:ea typeface="Source Han Sans CN Bold"/>
                <a:cs typeface="Source Han Sans CN Bold"/>
              </a:rPr>
              <a:t>Hands-on Experience</a:t>
            </a:r>
            <a:endParaRPr kumimoji="1" lang="zh-CN" altLang="en-US"/>
          </a:p>
        </p:txBody>
      </p:sp>
      <p:sp>
        <p:nvSpPr>
          <p:cNvPr id="12" name="标题 1"/>
          <p:cNvSpPr txBox="1"/>
          <p:nvPr/>
        </p:nvSpPr>
        <p:spPr>
          <a:xfrm rot="0" flipH="0" flipV="0">
            <a:off x="5006975" y="34447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079">
                <a:ln w="12700">
                  <a:noFill/>
                </a:ln>
                <a:solidFill>
                  <a:srgbClr val="404040">
                    <a:alpha val="100000"/>
                  </a:srgbClr>
                </a:solidFill>
                <a:latin typeface="Source Han Sans"/>
                <a:ea typeface="Source Han Sans"/>
                <a:cs typeface="Source Han Sans"/>
              </a:rPr>
              <a:t>Claude Desktop allows developers to interact directly with MCP servers, providing a practical way to understand MCP's capabilities.
It includes examples and templates to help developers get started quickly.</a:t>
            </a:r>
            <a:endParaRPr kumimoji="1" lang="zh-CN" altLang="en-US"/>
          </a:p>
        </p:txBody>
      </p:sp>
      <p:sp>
        <p:nvSpPr>
          <p:cNvPr id="13" name="标题 1"/>
          <p:cNvSpPr txBox="1"/>
          <p:nvPr/>
        </p:nvSpPr>
        <p:spPr>
          <a:xfrm rot="0" flipH="0" flipV="0">
            <a:off x="4549775" y="4651249"/>
            <a:ext cx="4806950" cy="454151"/>
          </a:xfrm>
          <a:prstGeom prst="rect">
            <a:avLst/>
          </a:prstGeom>
          <a:noFill/>
          <a:ln cap="sq">
            <a:noFill/>
            <a:prstDash val="solid"/>
            <a:miter/>
          </a:ln>
        </p:spPr>
        <p:txBody>
          <a:bodyPr vert="horz" wrap="square" lIns="0" tIns="0" rIns="0" bIns="0" rtlCol="0" anchor="ctr"/>
          <a:lstStyle/>
          <a:p>
            <a:pPr algn="l">
              <a:lnSpc>
                <a:spcPct val="150000"/>
              </a:lnSpc>
            </a:pPr>
            <a:r>
              <a:rPr kumimoji="1" lang="en-US" altLang="zh-CN" sz="1600">
                <a:ln w="12700">
                  <a:noFill/>
                </a:ln>
                <a:solidFill>
                  <a:srgbClr val="0F31BE">
                    <a:alpha val="100000"/>
                  </a:srgbClr>
                </a:solidFill>
                <a:latin typeface="Source Han Sans CN Bold"/>
                <a:ea typeface="Source Han Sans CN Bold"/>
                <a:cs typeface="Source Han Sans CN Bold"/>
              </a:rPr>
              <a:t>Real-World Examples</a:t>
            </a:r>
            <a:endParaRPr kumimoji="1" lang="zh-CN" altLang="en-US"/>
          </a:p>
        </p:txBody>
      </p:sp>
      <p:sp>
        <p:nvSpPr>
          <p:cNvPr id="14" name="标题 1"/>
          <p:cNvSpPr txBox="1"/>
          <p:nvPr/>
        </p:nvSpPr>
        <p:spPr>
          <a:xfrm rot="0" flipH="0" flipV="0">
            <a:off x="4549775" y="5171949"/>
            <a:ext cx="4806950" cy="898651"/>
          </a:xfrm>
          <a:prstGeom prst="rect">
            <a:avLst/>
          </a:prstGeom>
          <a:noFill/>
          <a:ln w="12700" cap="sq">
            <a:noFill/>
            <a:miter/>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For example, developers can set up a local file system server in Claude Desktop to enable AI access to local files.</a:t>
            </a:r>
            <a:endParaRPr kumimoji="1" lang="zh-CN" altLang="en-US"/>
          </a:p>
        </p:txBody>
      </p:sp>
      <p:sp>
        <p:nvSpPr>
          <p:cNvPr id="15" name="标题 1"/>
          <p:cNvSpPr txBox="1"/>
          <p:nvPr/>
        </p:nvSpPr>
        <p:spPr>
          <a:xfrm rot="0" flipH="0" flipV="0">
            <a:off x="3813175" y="17937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OPPOSans B"/>
                <a:ea typeface="OPPOSans B"/>
                <a:cs typeface="OPPOSans B"/>
              </a:rPr>
              <a:t>01</a:t>
            </a:r>
            <a:endParaRPr kumimoji="1" lang="zh-CN" altLang="en-US"/>
          </a:p>
        </p:txBody>
      </p:sp>
      <p:sp>
        <p:nvSpPr>
          <p:cNvPr id="16" name="标题 1"/>
          <p:cNvSpPr txBox="1"/>
          <p:nvPr/>
        </p:nvSpPr>
        <p:spPr>
          <a:xfrm rot="0" flipH="0" flipV="0">
            <a:off x="4346575" y="32796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OPPOSans B"/>
                <a:ea typeface="OPPOSans B"/>
                <a:cs typeface="OPPOSans B"/>
              </a:rPr>
              <a:t>02</a:t>
            </a:r>
            <a:endParaRPr kumimoji="1" lang="zh-CN" altLang="en-US"/>
          </a:p>
        </p:txBody>
      </p:sp>
      <p:sp>
        <p:nvSpPr>
          <p:cNvPr id="17" name="标题 1"/>
          <p:cNvSpPr txBox="1"/>
          <p:nvPr/>
        </p:nvSpPr>
        <p:spPr>
          <a:xfrm rot="0" flipH="0" flipV="0">
            <a:off x="3825875" y="4778249"/>
            <a:ext cx="552450" cy="301751"/>
          </a:xfrm>
          <a:prstGeom prst="rect">
            <a:avLst/>
          </a:prstGeom>
          <a:noFill/>
          <a:ln cap="sq">
            <a:noFill/>
            <a:prstDash val="solid"/>
            <a:miter/>
          </a:ln>
        </p:spPr>
        <p:txBody>
          <a:bodyPr vert="horz" wrap="square" lIns="0" tIns="0" rIns="0" bIns="0" rtlCol="0" anchor="ctr"/>
          <a:lstStyle/>
          <a:p>
            <a:pPr algn="ctr">
              <a:lnSpc>
                <a:spcPct val="150000"/>
              </a:lnSpc>
            </a:pPr>
            <a:r>
              <a:rPr kumimoji="1" lang="en-US" altLang="zh-CN" sz="1800">
                <a:ln w="12700">
                  <a:noFill/>
                </a:ln>
                <a:solidFill>
                  <a:srgbClr val="FFFFFF">
                    <a:alpha val="100000"/>
                  </a:srgbClr>
                </a:solidFill>
                <a:latin typeface="OPPOSans B"/>
                <a:ea typeface="OPPOSans B"/>
                <a:cs typeface="OPPOSans B"/>
              </a:rPr>
              <a:t>03</a:t>
            </a:r>
            <a:endParaRPr kumimoji="1" lang="zh-CN" altLang="en-US"/>
          </a:p>
        </p:txBody>
      </p:sp>
      <p:sp>
        <p:nvSpPr>
          <p:cNvPr id="18"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Experimenting with Claude Desktop</a:t>
            </a:r>
            <a:endParaRPr kumimoji="1" lang="zh-CN" altLang="en-US"/>
          </a:p>
        </p:txBody>
      </p:sp>
      <p:sp>
        <p:nvSpPr>
          <p:cNvPr id="21"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22412" y="5826078"/>
            <a:ext cx="12248030" cy="1031922"/>
          </a:xfrm>
          <a:custGeom>
            <a:avLst/>
            <a:gdLst>
              <a:gd name="connsiteX0" fmla="*/ 0 w 12191999"/>
              <a:gd name="connsiteY0" fmla="*/ 0 h 1031906"/>
              <a:gd name="connsiteX1" fmla="*/ 97612 w 12191999"/>
              <a:gd name="connsiteY1" fmla="*/ 51085 h 1031906"/>
              <a:gd name="connsiteX2" fmla="*/ 6108700 w 12191999"/>
              <a:gd name="connsiteY2" fmla="*/ 925606 h 1031906"/>
              <a:gd name="connsiteX3" fmla="*/ 12119789 w 12191999"/>
              <a:gd name="connsiteY3" fmla="*/ 51085 h 1031906"/>
              <a:gd name="connsiteX4" fmla="*/ 12191999 w 12191999"/>
              <a:gd name="connsiteY4" fmla="*/ 13293 h 1031906"/>
              <a:gd name="connsiteX5" fmla="*/ 12191999 w 12191999"/>
              <a:gd name="connsiteY5" fmla="*/ 1031906 h 1031906"/>
              <a:gd name="connsiteX6" fmla="*/ 0 w 12191999"/>
              <a:gd name="connsiteY6" fmla="*/ 1031906 h 1031906"/>
            </a:gdLst>
            <a:rect l="l" t="t" r="r" b="b"/>
            <a:pathLst>
              <a:path w="12191999" h="1031906">
                <a:moveTo>
                  <a:pt x="0" y="0"/>
                </a:moveTo>
                <a:lnTo>
                  <a:pt x="97612" y="51085"/>
                </a:lnTo>
                <a:cubicBezTo>
                  <a:pt x="1195312" y="569402"/>
                  <a:pt x="3474728" y="925606"/>
                  <a:pt x="6108700" y="925606"/>
                </a:cubicBezTo>
                <a:cubicBezTo>
                  <a:pt x="8742672" y="925606"/>
                  <a:pt x="11022088" y="569402"/>
                  <a:pt x="12119789" y="51085"/>
                </a:cubicBezTo>
                <a:lnTo>
                  <a:pt x="12191999" y="13293"/>
                </a:lnTo>
                <a:lnTo>
                  <a:pt x="12191999" y="1031906"/>
                </a:lnTo>
                <a:lnTo>
                  <a:pt x="0" y="1031906"/>
                </a:lnTo>
                <a:close/>
              </a:path>
            </a:pathLst>
          </a:custGeom>
          <a:solidFill>
            <a:schemeClr val="accent1">
              <a:alpha val="81000"/>
            </a:schemeClr>
          </a:solidFill>
          <a:ln w="254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rot="0" flipH="0" flipV="0">
            <a:off x="660400" y="1564222"/>
            <a:ext cx="3491470" cy="3996319"/>
          </a:xfrm>
          <a:prstGeom prst="roundRect">
            <a:avLst>
              <a:gd name="adj" fmla="val 8259"/>
            </a:avLst>
          </a:prstGeom>
          <a:solidFill>
            <a:schemeClr val="bg1"/>
          </a:solidFill>
          <a:ln w="12700" cap="flat">
            <a:noFill/>
            <a:miter/>
          </a:ln>
          <a:effectLst>
            <a:outerShdw dist="50800" blurRad="190500" dir="5400000" sx="100000" sy="100000" kx="0" ky="0" algn="ctr" rotWithShape="0">
              <a:schemeClr val="accent1">
                <a:lumMod val="75000"/>
                <a:alpha val="30000"/>
              </a:schemeClr>
            </a:outerShdw>
          </a:effectLst>
        </p:spPr>
        <p:txBody>
          <a:bodyPr vert="horz" wrap="square" lIns="22860" tIns="22860" rIns="22860" bIns="22860" rtlCol="0" anchor="ctr"/>
          <a:lstStyle/>
          <a:p>
            <a:pPr algn="ctr">
              <a:lnSpc>
                <a:spcPct val="150000"/>
              </a:lnSpc>
            </a:pPr>
            <a:endParaRPr kumimoji="1" lang="zh-CN" altLang="en-US"/>
          </a:p>
        </p:txBody>
      </p:sp>
      <p:sp>
        <p:nvSpPr>
          <p:cNvPr id="5" name="标题 1"/>
          <p:cNvSpPr txBox="1"/>
          <p:nvPr/>
        </p:nvSpPr>
        <p:spPr>
          <a:xfrm rot="0" flipH="0" flipV="0">
            <a:off x="834140" y="1725412"/>
            <a:ext cx="3145283" cy="327808"/>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Community Resources</a:t>
            </a:r>
            <a:endParaRPr kumimoji="1" lang="zh-CN" altLang="en-US"/>
          </a:p>
        </p:txBody>
      </p:sp>
      <p:sp>
        <p:nvSpPr>
          <p:cNvPr id="6" name="标题 1"/>
          <p:cNvSpPr txBox="1"/>
          <p:nvPr/>
        </p:nvSpPr>
        <p:spPr>
          <a:xfrm rot="0" flipH="0" flipV="0">
            <a:off x="829152" y="2070363"/>
            <a:ext cx="3149724" cy="334189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The community offers a wealth of resources, including connectors and integrations on platforms like GitHub and Hacker News.
Developers can find useful tools and solutions contributed by other community members.</a:t>
            </a:r>
            <a:endParaRPr kumimoji="1" lang="zh-CN" altLang="en-US"/>
          </a:p>
        </p:txBody>
      </p:sp>
      <p:sp>
        <p:nvSpPr>
          <p:cNvPr id="7" name="标题 1"/>
          <p:cNvSpPr txBox="1"/>
          <p:nvPr/>
        </p:nvSpPr>
        <p:spPr>
          <a:xfrm rot="0" flipH="0" flipV="0">
            <a:off x="8027430" y="1564222"/>
            <a:ext cx="3491470" cy="3996319"/>
          </a:xfrm>
          <a:prstGeom prst="roundRect">
            <a:avLst>
              <a:gd name="adj" fmla="val 8259"/>
            </a:avLst>
          </a:prstGeom>
          <a:solidFill>
            <a:schemeClr val="bg1"/>
          </a:solidFill>
          <a:ln w="12700" cap="flat">
            <a:noFill/>
            <a:miter/>
          </a:ln>
          <a:effectLst>
            <a:outerShdw dist="50800" blurRad="190500" dir="5400000" sx="100000" sy="100000" kx="0" ky="0" algn="ctr" rotWithShape="0">
              <a:schemeClr val="accent1">
                <a:lumMod val="75000"/>
                <a:alpha val="30000"/>
              </a:schemeClr>
            </a:outerShdw>
          </a:effectLst>
        </p:spPr>
        <p:txBody>
          <a:bodyPr vert="horz" wrap="square" lIns="22860" tIns="22860" rIns="22860" bIns="22860" rtlCol="0" anchor="ctr"/>
          <a:lstStyle/>
          <a:p>
            <a:pPr algn="ctr">
              <a:lnSpc>
                <a:spcPct val="150000"/>
              </a:lnSpc>
            </a:pPr>
            <a:endParaRPr kumimoji="1" lang="zh-CN" altLang="en-US"/>
          </a:p>
        </p:txBody>
      </p:sp>
      <p:sp>
        <p:nvSpPr>
          <p:cNvPr id="8" name="标题 1"/>
          <p:cNvSpPr txBox="1"/>
          <p:nvPr/>
        </p:nvSpPr>
        <p:spPr>
          <a:xfrm rot="0" flipH="0" flipV="0">
            <a:off x="8201168" y="1725412"/>
            <a:ext cx="3145283" cy="327808"/>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Real-World Examples</a:t>
            </a:r>
            <a:endParaRPr kumimoji="1" lang="zh-CN" altLang="en-US"/>
          </a:p>
        </p:txBody>
      </p:sp>
      <p:sp>
        <p:nvSpPr>
          <p:cNvPr id="9" name="标题 1"/>
          <p:cNvSpPr txBox="1"/>
          <p:nvPr/>
        </p:nvSpPr>
        <p:spPr>
          <a:xfrm rot="0" flipH="0" flipV="0">
            <a:off x="8196181" y="2070363"/>
            <a:ext cx="3149724" cy="334189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For example, developers can find community- maintained MCP servers on GitHub for specific external systems.</a:t>
            </a:r>
            <a:endParaRPr kumimoji="1" lang="zh-CN" altLang="en-US"/>
          </a:p>
        </p:txBody>
      </p:sp>
      <p:sp>
        <p:nvSpPr>
          <p:cNvPr id="10" name="标题 1"/>
          <p:cNvSpPr txBox="1"/>
          <p:nvPr/>
        </p:nvSpPr>
        <p:spPr>
          <a:xfrm rot="0" flipH="0" flipV="0">
            <a:off x="4343915" y="1564222"/>
            <a:ext cx="3491470" cy="3996319"/>
          </a:xfrm>
          <a:prstGeom prst="roundRect">
            <a:avLst>
              <a:gd name="adj" fmla="val 8259"/>
            </a:avLst>
          </a:prstGeom>
          <a:solidFill>
            <a:schemeClr val="bg1"/>
          </a:solidFill>
          <a:ln w="12700" cap="flat">
            <a:noFill/>
            <a:miter/>
          </a:ln>
          <a:effectLst>
            <a:outerShdw dist="50800" blurRad="190500" dir="5400000" sx="100000" sy="100000" kx="0" ky="0" algn="ctr" rotWithShape="0">
              <a:schemeClr val="accent1">
                <a:lumMod val="75000"/>
                <a:alpha val="30000"/>
              </a:schemeClr>
            </a:outerShdw>
          </a:effectLst>
        </p:spPr>
        <p:txBody>
          <a:bodyPr vert="horz" wrap="square" lIns="22860" tIns="22860" rIns="22860" bIns="22860" rtlCol="0" anchor="ctr"/>
          <a:lstStyle/>
          <a:p>
            <a:pPr algn="ctr">
              <a:lnSpc>
                <a:spcPct val="150000"/>
              </a:lnSpc>
            </a:pPr>
            <a:endParaRPr kumimoji="1" lang="zh-CN" altLang="en-US"/>
          </a:p>
        </p:txBody>
      </p:sp>
      <p:sp>
        <p:nvSpPr>
          <p:cNvPr id="11" name="标题 1"/>
          <p:cNvSpPr txBox="1"/>
          <p:nvPr/>
        </p:nvSpPr>
        <p:spPr>
          <a:xfrm rot="0" flipH="0" flipV="0">
            <a:off x="4509783" y="1725412"/>
            <a:ext cx="3132583" cy="327808"/>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0F31BE">
                    <a:alpha val="100000"/>
                  </a:srgbClr>
                </a:solidFill>
                <a:latin typeface="Source Han Sans CN Bold"/>
                <a:ea typeface="Source Han Sans CN Bold"/>
                <a:cs typeface="Source Han Sans CN Bold"/>
              </a:rPr>
              <a:t>Support and Inspiration</a:t>
            </a:r>
            <a:endParaRPr kumimoji="1" lang="zh-CN" altLang="en-US"/>
          </a:p>
        </p:txBody>
      </p:sp>
      <p:sp>
        <p:nvSpPr>
          <p:cNvPr id="12" name="标题 1"/>
          <p:cNvSpPr txBox="1"/>
          <p:nvPr/>
        </p:nvSpPr>
        <p:spPr>
          <a:xfrm rot="0" flipH="0" flipV="0">
            <a:off x="4502111" y="2070363"/>
            <a:ext cx="3149724" cy="3341896"/>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The community is a valuable source of support and inspiration, where developers can share experiences and solve problems together.
It provides tutorials and case studies to help developers understand and apply MCP effectively.</a:t>
            </a:r>
            <a:endParaRPr kumimoji="1" lang="zh-CN" altLang="en-US"/>
          </a:p>
        </p:txBody>
      </p:sp>
      <p:sp>
        <p:nvSpPr>
          <p:cNvPr id="13"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Engaging with the Community</a:t>
            </a:r>
            <a:endParaRPr kumimoji="1" lang="zh-CN" altLang="en-US"/>
          </a:p>
        </p:txBody>
      </p:sp>
      <p:sp>
        <p:nvSpPr>
          <p:cNvPr id="16"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103504" y="1794427"/>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333412" y="1794427"/>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103504" y="4081008"/>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333412" y="4081008"/>
            <a:ext cx="4755085" cy="1752271"/>
          </a:xfrm>
          <a:custGeom>
            <a:avLst/>
            <a:gdLst>
              <a:gd name="connsiteX0" fmla="*/ 84983 w 4755085"/>
              <a:gd name="connsiteY0" fmla="*/ 0 h 1752271"/>
              <a:gd name="connsiteX1" fmla="*/ 4670102 w 4755085"/>
              <a:gd name="connsiteY1" fmla="*/ 0 h 1752271"/>
              <a:gd name="connsiteX2" fmla="*/ 4755085 w 4755085"/>
              <a:gd name="connsiteY2" fmla="*/ 84983 h 1752271"/>
              <a:gd name="connsiteX3" fmla="*/ 4755085 w 4755085"/>
              <a:gd name="connsiteY3" fmla="*/ 1667288 h 1752271"/>
              <a:gd name="connsiteX4" fmla="*/ 4670102 w 4755085"/>
              <a:gd name="connsiteY4" fmla="*/ 1752271 h 1752271"/>
              <a:gd name="connsiteX5" fmla="*/ 84983 w 4755085"/>
              <a:gd name="connsiteY5" fmla="*/ 1752271 h 1752271"/>
              <a:gd name="connsiteX6" fmla="*/ 0 w 4755085"/>
              <a:gd name="connsiteY6" fmla="*/ 1667288 h 1752271"/>
              <a:gd name="connsiteX7" fmla="*/ 0 w 4755085"/>
              <a:gd name="connsiteY7" fmla="*/ 84983 h 1752271"/>
              <a:gd name="connsiteX8" fmla="*/ 84983 w 4755085"/>
              <a:gd name="connsiteY8" fmla="*/ 0 h 1752271"/>
            </a:gdLst>
            <a:rect l="l" t="t" r="r" b="b"/>
            <a:pathLst>
              <a:path w="4755085" h="1752271">
                <a:moveTo>
                  <a:pt x="84983" y="0"/>
                </a:moveTo>
                <a:lnTo>
                  <a:pt x="4670102" y="0"/>
                </a:lnTo>
                <a:cubicBezTo>
                  <a:pt x="4717037" y="0"/>
                  <a:pt x="4755085" y="38048"/>
                  <a:pt x="4755085" y="84983"/>
                </a:cubicBezTo>
                <a:lnTo>
                  <a:pt x="4755085" y="1667288"/>
                </a:lnTo>
                <a:cubicBezTo>
                  <a:pt x="4755085" y="1714223"/>
                  <a:pt x="4717037" y="1752271"/>
                  <a:pt x="4670102" y="1752271"/>
                </a:cubicBezTo>
                <a:lnTo>
                  <a:pt x="84983" y="1752271"/>
                </a:lnTo>
                <a:cubicBezTo>
                  <a:pt x="38048" y="1752271"/>
                  <a:pt x="0" y="1714223"/>
                  <a:pt x="0" y="1667288"/>
                </a:cubicBezTo>
                <a:lnTo>
                  <a:pt x="0" y="84983"/>
                </a:lnTo>
                <a:cubicBezTo>
                  <a:pt x="0" y="38048"/>
                  <a:pt x="38048" y="0"/>
                  <a:pt x="84983" y="0"/>
                </a:cubicBezTo>
                <a:close/>
              </a:path>
            </a:pathLst>
          </a:custGeom>
          <a:solidFill>
            <a:schemeClr val="bg1"/>
          </a:soli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1" flipV="0">
            <a:off x="1464840" y="1444824"/>
            <a:ext cx="694148" cy="694148"/>
          </a:xfrm>
          <a:prstGeom prst="ellipse">
            <a:avLst/>
          </a:prstGeom>
          <a:gradFill>
            <a:gsLst>
              <a:gs pos="0">
                <a:schemeClr val="accent3">
                  <a:lumMod val="40000"/>
                  <a:lumOff val="60000"/>
                  <a:alpha val="100000"/>
                </a:schemeClr>
              </a:gs>
              <a:gs pos="54000">
                <a:schemeClr val="accent3">
                  <a:alpha val="100000"/>
                </a:schemeClr>
              </a:gs>
            </a:gsLst>
            <a:lin ang="3240000" scaled="0"/>
          </a:gradFill>
          <a:ln w="9525" cap="flat">
            <a:noFill/>
            <a:miter/>
          </a:ln>
          <a:effectLst>
            <a:outerShdw dist="190500" blurRad="254000" dir="2700000" sx="103000" sy="103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8" name="标题 1"/>
          <p:cNvSpPr txBox="1"/>
          <p:nvPr/>
        </p:nvSpPr>
        <p:spPr>
          <a:xfrm rot="0" flipH="0" flipV="0">
            <a:off x="1669848" y="1660477"/>
            <a:ext cx="284132" cy="262841"/>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9" name="标题 1"/>
          <p:cNvSpPr txBox="1"/>
          <p:nvPr/>
        </p:nvSpPr>
        <p:spPr>
          <a:xfrm rot="0" flipH="1" flipV="0">
            <a:off x="6632223" y="1444824"/>
            <a:ext cx="694148" cy="694148"/>
          </a:xfrm>
          <a:prstGeom prst="ellipse">
            <a:avLst/>
          </a:prstGeom>
          <a:gradFill>
            <a:gsLst>
              <a:gs pos="0">
                <a:schemeClr val="accent2">
                  <a:lumMod val="60000"/>
                  <a:lumOff val="40000"/>
                  <a:alpha val="100000"/>
                </a:schemeClr>
              </a:gs>
              <a:gs pos="54000">
                <a:schemeClr val="accent2">
                  <a:alpha val="100000"/>
                </a:schemeClr>
              </a:gs>
            </a:gsLst>
            <a:lin ang="3240000" scaled="0"/>
          </a:gradFill>
          <a:ln w="9525" cap="flat">
            <a:noFill/>
            <a:miter/>
          </a:ln>
          <a:effectLst>
            <a:outerShdw dist="190500" blurRad="254000" dir="2700000" sx="103000" sy="103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0" name="标题 1"/>
          <p:cNvSpPr txBox="1"/>
          <p:nvPr/>
        </p:nvSpPr>
        <p:spPr>
          <a:xfrm rot="0" flipH="0" flipV="0">
            <a:off x="6812463" y="1645838"/>
            <a:ext cx="333668" cy="292120"/>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rot="0" flipH="1" flipV="0">
            <a:off x="1464840" y="3774845"/>
            <a:ext cx="694148" cy="694148"/>
          </a:xfrm>
          <a:prstGeom prst="ellipse">
            <a:avLst/>
          </a:prstGeom>
          <a:gradFill>
            <a:gsLst>
              <a:gs pos="0">
                <a:schemeClr val="accent3">
                  <a:lumMod val="40000"/>
                  <a:lumOff val="60000"/>
                  <a:alpha val="100000"/>
                </a:schemeClr>
              </a:gs>
              <a:gs pos="54000">
                <a:schemeClr val="accent3">
                  <a:alpha val="100000"/>
                </a:schemeClr>
              </a:gs>
            </a:gsLst>
            <a:lin ang="3240000" scaled="0"/>
          </a:gradFill>
          <a:ln w="9525" cap="flat">
            <a:noFill/>
            <a:miter/>
          </a:ln>
          <a:effectLst>
            <a:outerShdw dist="190500" blurRad="254000" dir="2700000" sx="103000" sy="103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2" name="标题 1"/>
          <p:cNvSpPr txBox="1"/>
          <p:nvPr/>
        </p:nvSpPr>
        <p:spPr>
          <a:xfrm rot="0" flipH="0" flipV="0">
            <a:off x="1669848" y="4004411"/>
            <a:ext cx="284132" cy="235017"/>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3" name="标题 1"/>
          <p:cNvSpPr txBox="1"/>
          <p:nvPr/>
        </p:nvSpPr>
        <p:spPr>
          <a:xfrm rot="0" flipH="1" flipV="0">
            <a:off x="6632223" y="3774845"/>
            <a:ext cx="694148" cy="694148"/>
          </a:xfrm>
          <a:prstGeom prst="ellipse">
            <a:avLst/>
          </a:prstGeom>
          <a:gradFill>
            <a:gsLst>
              <a:gs pos="0">
                <a:schemeClr val="accent2">
                  <a:lumMod val="60000"/>
                  <a:lumOff val="40000"/>
                  <a:alpha val="100000"/>
                </a:schemeClr>
              </a:gs>
              <a:gs pos="54000">
                <a:schemeClr val="accent2">
                  <a:alpha val="100000"/>
                </a:schemeClr>
              </a:gs>
            </a:gsLst>
            <a:lin ang="3240000" scaled="0"/>
          </a:gradFill>
          <a:ln w="9525" cap="flat">
            <a:noFill/>
            <a:miter/>
          </a:ln>
          <a:effectLst>
            <a:outerShdw dist="190500" blurRad="254000" dir="2700000" sx="103000" sy="103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4" name="标题 1"/>
          <p:cNvSpPr txBox="1"/>
          <p:nvPr/>
        </p:nvSpPr>
        <p:spPr>
          <a:xfrm rot="0" flipH="0" flipV="0">
            <a:off x="6837231" y="3988019"/>
            <a:ext cx="284132" cy="267800"/>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rot="0" flipH="0" flipV="0">
            <a:off x="1103504" y="3445262"/>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3 w 4755085"/>
              <a:gd name="connsiteY3" fmla="*/ 101436 h 101436"/>
              <a:gd name="connsiteX4" fmla="*/ 84983 w 4755085"/>
              <a:gd name="connsiteY4" fmla="*/ 101436 h 101436"/>
              <a:gd name="connsiteX5" fmla="*/ 0 w 4755085"/>
              <a:gd name="connsiteY5" fmla="*/ 16454 h 101436"/>
            </a:gdLst>
            <a:rect l="l" t="t" r="r" b="b"/>
            <a:pathLst>
              <a:path w="4755085" h="101436">
                <a:moveTo>
                  <a:pt x="0" y="0"/>
                </a:moveTo>
                <a:lnTo>
                  <a:pt x="4755085" y="0"/>
                </a:lnTo>
                <a:lnTo>
                  <a:pt x="4755085" y="16454"/>
                </a:lnTo>
                <a:cubicBezTo>
                  <a:pt x="4755085" y="63388"/>
                  <a:pt x="4717037" y="101436"/>
                  <a:pt x="4670103" y="101436"/>
                </a:cubicBezTo>
                <a:lnTo>
                  <a:pt x="84983" y="101436"/>
                </a:lnTo>
                <a:cubicBezTo>
                  <a:pt x="38049" y="101436"/>
                  <a:pt x="0" y="63388"/>
                  <a:pt x="0" y="16454"/>
                </a:cubicBezTo>
                <a:close/>
              </a:path>
            </a:pathLst>
          </a:custGeom>
          <a:gradFill>
            <a:gsLst>
              <a:gs pos="0">
                <a:schemeClr val="accent3">
                  <a:lumMod val="60000"/>
                  <a:lumOff val="40000"/>
                  <a:alpha val="100000"/>
                </a:schemeClr>
              </a:gs>
              <a:gs pos="93000">
                <a:schemeClr val="accent3">
                  <a:alpha val="100000"/>
                </a:schemeClr>
              </a:gs>
            </a:gsLst>
            <a:lin ang="3240000" scaled="0"/>
          </a:gradFill>
          <a:ln w="9525" cap="flat">
            <a:noFill/>
            <a:miter/>
          </a:ln>
          <a:effectLst>
            <a:outerShdw dist="190500" blurRad="254000" dir="2700000" sx="105000" sy="105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6" name="标题 1"/>
          <p:cNvSpPr txBox="1"/>
          <p:nvPr/>
        </p:nvSpPr>
        <p:spPr>
          <a:xfrm rot="0" flipH="0" flipV="0">
            <a:off x="6333412" y="3445262"/>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2 w 4755085"/>
              <a:gd name="connsiteY3" fmla="*/ 101436 h 101436"/>
              <a:gd name="connsiteX4" fmla="*/ 84983 w 4755085"/>
              <a:gd name="connsiteY4" fmla="*/ 101436 h 101436"/>
              <a:gd name="connsiteX5" fmla="*/ 0 w 4755085"/>
              <a:gd name="connsiteY5" fmla="*/ 16454 h 101436"/>
            </a:gdLst>
            <a:rect l="l" t="t" r="r" b="b"/>
            <a:pathLst>
              <a:path w="4755085" h="101436">
                <a:moveTo>
                  <a:pt x="0" y="0"/>
                </a:moveTo>
                <a:lnTo>
                  <a:pt x="4755085" y="0"/>
                </a:lnTo>
                <a:lnTo>
                  <a:pt x="4755085" y="16454"/>
                </a:lnTo>
                <a:cubicBezTo>
                  <a:pt x="4755085" y="63388"/>
                  <a:pt x="4717036" y="101436"/>
                  <a:pt x="4670102" y="101436"/>
                </a:cubicBezTo>
                <a:lnTo>
                  <a:pt x="84983" y="101436"/>
                </a:lnTo>
                <a:cubicBezTo>
                  <a:pt x="38049" y="101436"/>
                  <a:pt x="0" y="63388"/>
                  <a:pt x="0" y="16454"/>
                </a:cubicBezTo>
                <a:close/>
              </a:path>
            </a:pathLst>
          </a:custGeom>
          <a:gradFill>
            <a:gsLst>
              <a:gs pos="0">
                <a:schemeClr val="accent2">
                  <a:lumMod val="60000"/>
                  <a:lumOff val="40000"/>
                  <a:alpha val="100000"/>
                </a:schemeClr>
              </a:gs>
              <a:gs pos="93000">
                <a:schemeClr val="accent2">
                  <a:alpha val="100000"/>
                </a:schemeClr>
              </a:gs>
            </a:gsLst>
            <a:lin ang="3240000" scaled="0"/>
          </a:gradFill>
          <a:ln w="9525" cap="flat">
            <a:noFill/>
            <a:miter/>
          </a:ln>
          <a:effectLst>
            <a:outerShdw dist="190500" blurRad="254000" dir="2700000" sx="105000" sy="105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7" name="标题 1"/>
          <p:cNvSpPr txBox="1"/>
          <p:nvPr/>
        </p:nvSpPr>
        <p:spPr>
          <a:xfrm rot="0" flipH="0" flipV="0">
            <a:off x="1103504" y="5731843"/>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3 w 4755085"/>
              <a:gd name="connsiteY3" fmla="*/ 101436 h 101436"/>
              <a:gd name="connsiteX4" fmla="*/ 84983 w 4755085"/>
              <a:gd name="connsiteY4" fmla="*/ 101436 h 101436"/>
              <a:gd name="connsiteX5" fmla="*/ 0 w 4755085"/>
              <a:gd name="connsiteY5" fmla="*/ 16454 h 101436"/>
            </a:gdLst>
            <a:rect l="l" t="t" r="r" b="b"/>
            <a:pathLst>
              <a:path w="4755085" h="101436">
                <a:moveTo>
                  <a:pt x="0" y="0"/>
                </a:moveTo>
                <a:lnTo>
                  <a:pt x="4755085" y="0"/>
                </a:lnTo>
                <a:lnTo>
                  <a:pt x="4755085" y="16454"/>
                </a:lnTo>
                <a:cubicBezTo>
                  <a:pt x="4755085" y="63388"/>
                  <a:pt x="4717037" y="101436"/>
                  <a:pt x="4670103" y="101436"/>
                </a:cubicBezTo>
                <a:lnTo>
                  <a:pt x="84983" y="101436"/>
                </a:lnTo>
                <a:cubicBezTo>
                  <a:pt x="38049" y="101436"/>
                  <a:pt x="0" y="63388"/>
                  <a:pt x="0" y="16454"/>
                </a:cubicBezTo>
                <a:close/>
              </a:path>
            </a:pathLst>
          </a:custGeom>
          <a:gradFill>
            <a:gsLst>
              <a:gs pos="0">
                <a:schemeClr val="accent3">
                  <a:lumMod val="60000"/>
                  <a:lumOff val="40000"/>
                  <a:alpha val="100000"/>
                </a:schemeClr>
              </a:gs>
              <a:gs pos="93000">
                <a:schemeClr val="accent3">
                  <a:alpha val="100000"/>
                </a:schemeClr>
              </a:gs>
            </a:gsLst>
            <a:lin ang="3240000" scaled="0"/>
          </a:gradFill>
          <a:ln w="9525" cap="flat">
            <a:noFill/>
            <a:miter/>
          </a:ln>
          <a:effectLst>
            <a:outerShdw dist="190500" blurRad="254000" dir="2700000" sx="105000" sy="105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8" name="标题 1"/>
          <p:cNvSpPr txBox="1"/>
          <p:nvPr/>
        </p:nvSpPr>
        <p:spPr>
          <a:xfrm rot="0" flipH="0" flipV="0">
            <a:off x="6333412" y="5731843"/>
            <a:ext cx="4755085" cy="101436"/>
          </a:xfrm>
          <a:custGeom>
            <a:avLst/>
            <a:gdLst>
              <a:gd name="connsiteX0" fmla="*/ 0 w 4755085"/>
              <a:gd name="connsiteY0" fmla="*/ 0 h 101436"/>
              <a:gd name="connsiteX1" fmla="*/ 4755085 w 4755085"/>
              <a:gd name="connsiteY1" fmla="*/ 0 h 101436"/>
              <a:gd name="connsiteX2" fmla="*/ 4755085 w 4755085"/>
              <a:gd name="connsiteY2" fmla="*/ 16454 h 101436"/>
              <a:gd name="connsiteX3" fmla="*/ 4670102 w 4755085"/>
              <a:gd name="connsiteY3" fmla="*/ 101436 h 101436"/>
              <a:gd name="connsiteX4" fmla="*/ 84983 w 4755085"/>
              <a:gd name="connsiteY4" fmla="*/ 101436 h 101436"/>
              <a:gd name="connsiteX5" fmla="*/ 0 w 4755085"/>
              <a:gd name="connsiteY5" fmla="*/ 16454 h 101436"/>
            </a:gdLst>
            <a:rect l="l" t="t" r="r" b="b"/>
            <a:pathLst>
              <a:path w="4755085" h="101436">
                <a:moveTo>
                  <a:pt x="0" y="0"/>
                </a:moveTo>
                <a:lnTo>
                  <a:pt x="4755085" y="0"/>
                </a:lnTo>
                <a:lnTo>
                  <a:pt x="4755085" y="16454"/>
                </a:lnTo>
                <a:cubicBezTo>
                  <a:pt x="4755085" y="63388"/>
                  <a:pt x="4717036" y="101436"/>
                  <a:pt x="4670102" y="101436"/>
                </a:cubicBezTo>
                <a:lnTo>
                  <a:pt x="84983" y="101436"/>
                </a:lnTo>
                <a:cubicBezTo>
                  <a:pt x="38049" y="101436"/>
                  <a:pt x="0" y="63388"/>
                  <a:pt x="0" y="16454"/>
                </a:cubicBezTo>
                <a:close/>
              </a:path>
            </a:pathLst>
          </a:custGeom>
          <a:gradFill>
            <a:gsLst>
              <a:gs pos="0">
                <a:schemeClr val="accent2">
                  <a:lumMod val="60000"/>
                  <a:lumOff val="40000"/>
                  <a:alpha val="100000"/>
                </a:schemeClr>
              </a:gs>
              <a:gs pos="93000">
                <a:schemeClr val="accent2">
                  <a:alpha val="100000"/>
                </a:schemeClr>
              </a:gs>
            </a:gsLst>
            <a:lin ang="3240000" scaled="0"/>
          </a:gradFill>
          <a:ln w="9525" cap="flat">
            <a:noFill/>
            <a:miter/>
          </a:ln>
          <a:effectLst>
            <a:outerShdw dist="190500" blurRad="254000" dir="2700000" sx="105000" sy="105000" kx="0" ky="0" algn="t" rotWithShape="0">
              <a:schemeClr val="tx1">
                <a:alpha val="10000"/>
              </a:schemeClr>
            </a:outerShdw>
          </a:effectLst>
        </p:spPr>
        <p:txBody>
          <a:bodyPr vert="horz" wrap="square" lIns="0" tIns="0" rIns="0" bIns="0" rtlCol="0" anchor="ctr"/>
          <a:lstStyle/>
          <a:p>
            <a:pPr algn="ctr">
              <a:lnSpc>
                <a:spcPct val="110000"/>
              </a:lnSpc>
            </a:pPr>
            <a:endParaRPr kumimoji="1" lang="zh-CN" altLang="en-US"/>
          </a:p>
        </p:txBody>
      </p:sp>
      <p:sp>
        <p:nvSpPr>
          <p:cNvPr id="19" name="标题 1"/>
          <p:cNvSpPr txBox="1"/>
          <p:nvPr/>
        </p:nvSpPr>
        <p:spPr>
          <a:xfrm rot="0" flipH="0" flipV="0">
            <a:off x="1444283" y="2087671"/>
            <a:ext cx="41213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Setting Up Pre-built Servers</a:t>
            </a:r>
            <a:endParaRPr kumimoji="1" lang="zh-CN" altLang="en-US"/>
          </a:p>
        </p:txBody>
      </p:sp>
      <p:sp>
        <p:nvSpPr>
          <p:cNvPr id="20" name="标题 1"/>
          <p:cNvSpPr txBox="1"/>
          <p:nvPr/>
        </p:nvSpPr>
        <p:spPr>
          <a:xfrm rot="0" flipH="0" flipV="0">
            <a:off x="1443088" y="2457774"/>
            <a:ext cx="4114800" cy="969272"/>
          </a:xfrm>
          <a:prstGeom prst="rect">
            <a:avLst/>
          </a:prstGeom>
          <a:noFill/>
          <a:ln cap="sq">
            <a:noFill/>
          </a:ln>
        </p:spPr>
        <p:txBody>
          <a:bodyPr vert="horz" wrap="square" lIns="38102" tIns="38102" rIns="38102" bIns="38102" rtlCol="0" anchor="t"/>
          <a:lstStyle/>
          <a:p>
            <a:pPr algn="l">
              <a:lnSpc>
                <a:spcPct val="150000"/>
              </a:lnSpc>
            </a:pPr>
            <a:r>
              <a:rPr kumimoji="1" lang="en-US" altLang="zh-CN" sz="958">
                <a:ln w="12700">
                  <a:noFill/>
                </a:ln>
                <a:solidFill>
                  <a:srgbClr val="404040">
                    <a:alpha val="100000"/>
                  </a:srgbClr>
                </a:solidFill>
                <a:latin typeface="Source Han Sans"/>
                <a:ea typeface="Source Han Sans"/>
                <a:cs typeface="Source Han Sans"/>
              </a:rPr>
              <a:t>Developers can start by setting up a simple pre- built server, such as a file system or GitHub server, to understand the basic workflow.
This hands- on approach helps developers quickly grasp the fundamentals of MCP.</a:t>
            </a:r>
            <a:endParaRPr kumimoji="1" lang="zh-CN" altLang="en-US"/>
          </a:p>
        </p:txBody>
      </p:sp>
      <p:sp>
        <p:nvSpPr>
          <p:cNvPr id="21" name="标题 1"/>
          <p:cNvSpPr txBox="1"/>
          <p:nvPr/>
        </p:nvSpPr>
        <p:spPr>
          <a:xfrm rot="0" flipH="0" flipV="0">
            <a:off x="1444283" y="4437171"/>
            <a:ext cx="41213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Integrating with Existing Projects</a:t>
            </a:r>
            <a:endParaRPr kumimoji="1" lang="zh-CN" altLang="en-US"/>
          </a:p>
        </p:txBody>
      </p:sp>
      <p:sp>
        <p:nvSpPr>
          <p:cNvPr id="22" name="标题 1"/>
          <p:cNvSpPr txBox="1"/>
          <p:nvPr/>
        </p:nvSpPr>
        <p:spPr>
          <a:xfrm rot="0" flipH="0" flipV="0">
            <a:off x="1443088" y="4807274"/>
            <a:ext cx="4114800" cy="969272"/>
          </a:xfrm>
          <a:prstGeom prst="rect">
            <a:avLst/>
          </a:prstGeom>
          <a:noFill/>
          <a:ln cap="sq">
            <a:noFill/>
          </a:ln>
        </p:spPr>
        <p:txBody>
          <a:bodyPr vert="horz" wrap="square" lIns="38102" tIns="38102" rIns="38102" bIns="38102" rtlCol="0" anchor="t"/>
          <a:lstStyle/>
          <a:p>
            <a:pPr algn="l">
              <a:lnSpc>
                <a:spcPct val="150000"/>
              </a:lnSpc>
            </a:pPr>
            <a:r>
              <a:rPr kumimoji="1" lang="en-US" altLang="zh-CN" sz="1076">
                <a:ln w="12700">
                  <a:noFill/>
                </a:ln>
                <a:solidFill>
                  <a:srgbClr val="404040">
                    <a:alpha val="100000"/>
                  </a:srgbClr>
                </a:solidFill>
                <a:latin typeface="Source Han Sans"/>
                <a:ea typeface="Source Han Sans"/>
                <a:cs typeface="Source Han Sans"/>
              </a:rPr>
              <a:t>Integrating existing projects with MCP- compatible AI clients is another way to explore practical applications.
This helps developers understand how MCP can enhance their current systems.</a:t>
            </a:r>
            <a:endParaRPr kumimoji="1" lang="zh-CN" altLang="en-US"/>
          </a:p>
        </p:txBody>
      </p:sp>
      <p:sp>
        <p:nvSpPr>
          <p:cNvPr id="23" name="标题 1"/>
          <p:cNvSpPr txBox="1"/>
          <p:nvPr/>
        </p:nvSpPr>
        <p:spPr>
          <a:xfrm rot="0" flipH="0" flipV="0">
            <a:off x="6802488" y="4858074"/>
            <a:ext cx="4114800" cy="969272"/>
          </a:xfrm>
          <a:prstGeom prst="rect">
            <a:avLst/>
          </a:prstGeom>
          <a:noFill/>
          <a:ln cap="sq">
            <a:noFill/>
          </a:ln>
        </p:spPr>
        <p:txBody>
          <a:bodyPr vert="horz" wrap="square" lIns="38102" tIns="38102" rIns="38102" bIns="38102"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For example, developers can integrate an existing project with a pre- built MCP server to enable AI access to project data.</a:t>
            </a:r>
            <a:endParaRPr kumimoji="1" lang="zh-CN" altLang="en-US"/>
          </a:p>
        </p:txBody>
      </p:sp>
      <p:sp>
        <p:nvSpPr>
          <p:cNvPr id="24" name="标题 1"/>
          <p:cNvSpPr txBox="1"/>
          <p:nvPr/>
        </p:nvSpPr>
        <p:spPr>
          <a:xfrm rot="0" flipH="0" flipV="0">
            <a:off x="6803683" y="4487971"/>
            <a:ext cx="41213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Real-World Examples</a:t>
            </a:r>
            <a:endParaRPr kumimoji="1" lang="zh-CN" altLang="en-US"/>
          </a:p>
        </p:txBody>
      </p:sp>
      <p:sp>
        <p:nvSpPr>
          <p:cNvPr id="25" name="标题 1"/>
          <p:cNvSpPr txBox="1"/>
          <p:nvPr/>
        </p:nvSpPr>
        <p:spPr>
          <a:xfrm rot="0" flipH="0" flipV="0">
            <a:off x="6827888" y="2457774"/>
            <a:ext cx="4114800" cy="969272"/>
          </a:xfrm>
          <a:prstGeom prst="rect">
            <a:avLst/>
          </a:prstGeom>
          <a:noFill/>
          <a:ln cap="sq">
            <a:noFill/>
          </a:ln>
        </p:spPr>
        <p:txBody>
          <a:bodyPr vert="horz" wrap="square" lIns="38102" tIns="38102" rIns="38102" bIns="38102" rtlCol="0" anchor="t"/>
          <a:lstStyle/>
          <a:p>
            <a:pPr algn="l">
              <a:lnSpc>
                <a:spcPct val="150000"/>
              </a:lnSpc>
            </a:pPr>
            <a:r>
              <a:rPr kumimoji="1" lang="en-US" altLang="zh-CN" sz="1076">
                <a:ln w="12700">
                  <a:noFill/>
                </a:ln>
                <a:solidFill>
                  <a:srgbClr val="404040">
                    <a:alpha val="100000"/>
                  </a:srgbClr>
                </a:solidFill>
                <a:latin typeface="Source Han Sans"/>
                <a:ea typeface="Source Han Sans"/>
                <a:cs typeface="Source Han Sans"/>
              </a:rPr>
              <a:t>Developers can also build custom MCP servers for internal tools or data sources to gain deeper experience.
This allows developers to explore the full potential of MCP and tailor it to specific needs.</a:t>
            </a:r>
            <a:endParaRPr kumimoji="1" lang="zh-CN" altLang="en-US"/>
          </a:p>
        </p:txBody>
      </p:sp>
      <p:sp>
        <p:nvSpPr>
          <p:cNvPr id="26" name="标题 1"/>
          <p:cNvSpPr txBox="1"/>
          <p:nvPr/>
        </p:nvSpPr>
        <p:spPr>
          <a:xfrm rot="0" flipH="0" flipV="0">
            <a:off x="6829083" y="2087671"/>
            <a:ext cx="4121348" cy="341782"/>
          </a:xfrm>
          <a:prstGeom prst="rect">
            <a:avLst/>
          </a:prstGeom>
          <a:noFill/>
          <a:ln cap="sq">
            <a:noFill/>
          </a:ln>
          <a:effectLst/>
        </p:spPr>
        <p:txBody>
          <a:bodyPr vert="horz" wrap="square" lIns="64008" tIns="32004" rIns="64008" bIns="32004" rtlCol="0" anchor="ctr"/>
          <a:lstStyle/>
          <a:p>
            <a:pPr algn="l">
              <a:lnSpc>
                <a:spcPct val="110000"/>
              </a:lnSpc>
            </a:pPr>
            <a:r>
              <a:rPr kumimoji="1" lang="en-US" altLang="zh-CN" sz="1600">
                <a:ln w="12700">
                  <a:noFill/>
                </a:ln>
                <a:solidFill>
                  <a:srgbClr val="404040">
                    <a:alpha val="100000"/>
                  </a:srgbClr>
                </a:solidFill>
                <a:latin typeface="Source Han Sans CN Bold"/>
                <a:ea typeface="Source Han Sans CN Bold"/>
                <a:cs typeface="Source Han Sans CN Bold"/>
              </a:rPr>
              <a:t>Building Custom Servers</a:t>
            </a:r>
            <a:endParaRPr kumimoji="1" lang="zh-CN" altLang="en-US"/>
          </a:p>
        </p:txBody>
      </p:sp>
      <p:sp>
        <p:nvSpPr>
          <p:cNvPr id="27"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Practical Experimentation</a:t>
            </a:r>
            <a:endParaRPr kumimoji="1" lang="zh-CN" altLang="en-US"/>
          </a:p>
        </p:txBody>
      </p:sp>
      <p:sp>
        <p:nvSpPr>
          <p:cNvPr id="30"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06</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3800">
                <a:ln w="12700">
                  <a:noFill/>
                </a:ln>
                <a:solidFill>
                  <a:srgbClr val="000000">
                    <a:alpha val="100000"/>
                  </a:srgbClr>
                </a:solidFill>
                <a:latin typeface="Source Han Sans CN Bold"/>
                <a:ea typeface="Source Han Sans CN Bold"/>
                <a:cs typeface="Source Han Sans CN Bold"/>
              </a:rPr>
              <a:t>Conclusion</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4046519" y="1941203"/>
            <a:ext cx="4565650" cy="1276350"/>
          </a:xfrm>
          <a:prstGeom prst="roundRect">
            <a:avLst>
              <a:gd name="adj" fmla="val 7598"/>
            </a:avLst>
          </a:prstGeom>
          <a:solidFill>
            <a:schemeClr val="bg1"/>
          </a:solidFill>
          <a:ln w="6350"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0" flipH="0" flipV="0">
            <a:off x="3965498" y="1865728"/>
            <a:ext cx="4565650" cy="1276350"/>
          </a:xfrm>
          <a:prstGeom prst="roundRect">
            <a:avLst>
              <a:gd name="adj" fmla="val 7598"/>
            </a:avLst>
          </a:prstGeom>
          <a:gradFill>
            <a:gsLst>
              <a:gs pos="1000">
                <a:schemeClr val="accent1"/>
              </a:gs>
              <a:gs pos="100000">
                <a:schemeClr val="accent1">
                  <a:lumMod val="40000"/>
                  <a:lumOff val="6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5" name="标题 1"/>
          <p:cNvSpPr txBox="1"/>
          <p:nvPr/>
        </p:nvSpPr>
        <p:spPr>
          <a:xfrm rot="0" flipH="0" flipV="0">
            <a:off x="3567130" y="2043528"/>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1"/>
            </a:solidFill>
            <a:miter/>
          </a:ln>
        </p:spPr>
        <p:txBody>
          <a:bodyPr vert="horz" wrap="square" lIns="91440" tIns="45720" rIns="91440" bIns="45720" rtlCol="0" anchor="ctr"/>
          <a:lstStyle/>
          <a:p>
            <a:pPr algn="l">
              <a:lnSpc>
                <a:spcPct val="100000"/>
              </a:lnSpc>
            </a:pPr>
            <a:endParaRPr kumimoji="1" lang="zh-CN" altLang="en-US"/>
          </a:p>
        </p:txBody>
      </p:sp>
      <p:sp>
        <p:nvSpPr>
          <p:cNvPr id="6" name="标题 1"/>
          <p:cNvSpPr txBox="1"/>
          <p:nvPr/>
        </p:nvSpPr>
        <p:spPr>
          <a:xfrm rot="0" flipH="0" flipV="0">
            <a:off x="3728739" y="2189543"/>
            <a:ext cx="571496" cy="571496"/>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gradFill>
            <a:gsLst>
              <a:gs pos="1000">
                <a:schemeClr val="accent1">
                  <a:alpha val="100000"/>
                </a:schemeClr>
              </a:gs>
              <a:gs pos="100000">
                <a:schemeClr val="accent1">
                  <a:lumMod val="60000"/>
                  <a:lumOff val="4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rot="0" flipH="0" flipV="0">
            <a:off x="4673600" y="1956133"/>
            <a:ext cx="3784600" cy="400110"/>
          </a:xfrm>
          <a:prstGeom prst="rect">
            <a:avLst/>
          </a:prstGeom>
          <a:noFill/>
          <a:ln>
            <a:noFill/>
          </a:ln>
        </p:spPr>
        <p:txBody>
          <a:bodyPr vert="horz" wrap="square" lIns="91440" tIns="45720" rIns="91440" bIns="45720" rtlCol="0" anchor="t"/>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Unlocking New Possibilities</a:t>
            </a:r>
            <a:endParaRPr kumimoji="1" lang="zh-CN" altLang="en-US"/>
          </a:p>
        </p:txBody>
      </p:sp>
      <p:sp>
        <p:nvSpPr>
          <p:cNvPr id="8" name="标题 1"/>
          <p:cNvSpPr txBox="1"/>
          <p:nvPr/>
        </p:nvSpPr>
        <p:spPr>
          <a:xfrm rot="0" flipH="0" flipV="0">
            <a:off x="4676672" y="2322424"/>
            <a:ext cx="3780000" cy="720000"/>
          </a:xfrm>
          <a:prstGeom prst="rect">
            <a:avLst/>
          </a:prstGeom>
          <a:noFill/>
          <a:ln>
            <a:noFill/>
          </a:ln>
        </p:spPr>
        <p:txBody>
          <a:bodyPr vert="horz" wrap="square" lIns="91440" tIns="45720" rIns="91440" bIns="45720" rtlCol="0" anchor="t"/>
          <a:lstStyle/>
          <a:p>
            <a:pPr algn="l">
              <a:lnSpc>
                <a:spcPct val="150000"/>
              </a:lnSpc>
            </a:pPr>
            <a:r>
              <a:rPr kumimoji="1" lang="en-US" altLang="zh-CN" sz="722">
                <a:ln w="12700">
                  <a:noFill/>
                </a:ln>
                <a:solidFill>
                  <a:srgbClr val="FFFFFF">
                    <a:alpha val="100000"/>
                  </a:srgbClr>
                </a:solidFill>
                <a:latin typeface="Source Han Sans"/>
                <a:ea typeface="Source Han Sans"/>
                <a:cs typeface="Source Han Sans"/>
              </a:rPr>
              <a:t>The Model Context Protocol represents a significant advancement in simplifying and standardizing AI integration.
It provides a universal mechanism for connecting LLMs with data sources and tools, enabling the development of more intelligent and context- aware AI systems.</a:t>
            </a:r>
            <a:endParaRPr kumimoji="1" lang="zh-CN" altLang="en-US"/>
          </a:p>
        </p:txBody>
      </p:sp>
      <p:sp>
        <p:nvSpPr>
          <p:cNvPr id="9" name="标题 1"/>
          <p:cNvSpPr txBox="1"/>
          <p:nvPr/>
        </p:nvSpPr>
        <p:spPr>
          <a:xfrm rot="0" flipH="0" flipV="0">
            <a:off x="6954212" y="4122322"/>
            <a:ext cx="4565650" cy="1276350"/>
          </a:xfrm>
          <a:prstGeom prst="roundRect">
            <a:avLst>
              <a:gd name="adj" fmla="val 7598"/>
            </a:avLst>
          </a:prstGeom>
          <a:solidFill>
            <a:schemeClr val="bg1"/>
          </a:solidFill>
          <a:ln w="6350"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rot="0" flipH="0" flipV="0">
            <a:off x="6873191" y="4046847"/>
            <a:ext cx="4565650" cy="1276350"/>
          </a:xfrm>
          <a:prstGeom prst="roundRect">
            <a:avLst>
              <a:gd name="adj" fmla="val 7598"/>
            </a:avLst>
          </a:prstGeom>
          <a:gradFill>
            <a:gsLst>
              <a:gs pos="1000">
                <a:schemeClr val="accent1"/>
              </a:gs>
              <a:gs pos="100000">
                <a:schemeClr val="accent1">
                  <a:lumMod val="40000"/>
                  <a:lumOff val="6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rot="0" flipH="0" flipV="0">
            <a:off x="6428691" y="4234332"/>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rot="0" flipH="0" flipV="0">
            <a:off x="6537188" y="4358163"/>
            <a:ext cx="665619" cy="69213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gradFill>
            <a:gsLst>
              <a:gs pos="1000">
                <a:schemeClr val="accent1">
                  <a:alpha val="100000"/>
                </a:schemeClr>
              </a:gs>
              <a:gs pos="100000">
                <a:schemeClr val="accent1">
                  <a:lumMod val="60000"/>
                  <a:lumOff val="4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rot="0" flipH="0" flipV="0">
            <a:off x="7543800" y="4146956"/>
            <a:ext cx="3771900" cy="400110"/>
          </a:xfrm>
          <a:prstGeom prst="rect">
            <a:avLst/>
          </a:prstGeom>
          <a:noFill/>
          <a:ln>
            <a:noFill/>
          </a:ln>
        </p:spPr>
        <p:txBody>
          <a:bodyPr vert="horz" wrap="square" lIns="91440" tIns="45720" rIns="91440" bIns="45720" rtlCol="0" anchor="t"/>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Real-World Examples</a:t>
            </a:r>
            <a:endParaRPr kumimoji="1" lang="zh-CN" altLang="en-US"/>
          </a:p>
        </p:txBody>
      </p:sp>
      <p:sp>
        <p:nvSpPr>
          <p:cNvPr id="14" name="标题 1"/>
          <p:cNvSpPr txBox="1"/>
          <p:nvPr/>
        </p:nvSpPr>
        <p:spPr>
          <a:xfrm rot="0" flipH="0" flipV="0">
            <a:off x="7538245" y="4513215"/>
            <a:ext cx="3780000" cy="720000"/>
          </a:xfrm>
          <a:prstGeom prst="rect">
            <a:avLst/>
          </a:prstGeom>
          <a:noFill/>
          <a:ln>
            <a:noFill/>
          </a:ln>
        </p:spPr>
        <p:txBody>
          <a:bodyPr vert="horz" wrap="square" lIns="91440" tIns="45720" rIns="91440" bIns="45720" rtlCol="0" anchor="t"/>
          <a:lstStyle/>
          <a:p>
            <a:pPr algn="l">
              <a:lnSpc>
                <a:spcPct val="150000"/>
              </a:lnSpc>
            </a:pPr>
            <a:r>
              <a:rPr kumimoji="1" lang="en-US" altLang="zh-CN" sz="1106">
                <a:ln w="12700">
                  <a:noFill/>
                </a:ln>
                <a:solidFill>
                  <a:srgbClr val="FFFFFF">
                    <a:alpha val="100000"/>
                  </a:srgbClr>
                </a:solidFill>
                <a:latin typeface="Source Han Sans"/>
                <a:ea typeface="Source Han Sans"/>
                <a:cs typeface="Source Han Sans"/>
              </a:rPr>
              <a:t>For example, enterprises can use MCP to integrate AI with internal tools, improving efficiency and data security.</a:t>
            </a:r>
            <a:endParaRPr kumimoji="1" lang="zh-CN" altLang="en-US"/>
          </a:p>
        </p:txBody>
      </p:sp>
      <p:sp>
        <p:nvSpPr>
          <p:cNvPr id="15" name="标题 1"/>
          <p:cNvSpPr txBox="1"/>
          <p:nvPr/>
        </p:nvSpPr>
        <p:spPr>
          <a:xfrm rot="0" flipH="0" flipV="0">
            <a:off x="1184959" y="4122322"/>
            <a:ext cx="4565650" cy="1276350"/>
          </a:xfrm>
          <a:prstGeom prst="roundRect">
            <a:avLst>
              <a:gd name="adj" fmla="val 7598"/>
            </a:avLst>
          </a:prstGeom>
          <a:solidFill>
            <a:schemeClr val="bg1"/>
          </a:solidFill>
          <a:ln w="6350" cap="flat">
            <a:solidFill>
              <a:schemeClr val="accent2"/>
            </a:solid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rot="0" flipH="0" flipV="0">
            <a:off x="1103938" y="4046847"/>
            <a:ext cx="4565650" cy="1276350"/>
          </a:xfrm>
          <a:prstGeom prst="roundRect">
            <a:avLst>
              <a:gd name="adj" fmla="val 7598"/>
            </a:avLst>
          </a:prstGeom>
          <a:gradFill>
            <a:gsLst>
              <a:gs pos="1000">
                <a:schemeClr val="accent2">
                  <a:alpha val="100000"/>
                </a:schemeClr>
              </a:gs>
              <a:gs pos="100000">
                <a:schemeClr val="accent2">
                  <a:lumMod val="40000"/>
                  <a:lumOff val="6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17" name="标题 1"/>
          <p:cNvSpPr txBox="1"/>
          <p:nvPr/>
        </p:nvSpPr>
        <p:spPr>
          <a:xfrm rot="0" flipH="0" flipV="0">
            <a:off x="659438" y="4224647"/>
            <a:ext cx="895350" cy="901700"/>
          </a:xfrm>
          <a:custGeom>
            <a:avLst/>
            <a:gdLst>
              <a:gd name="connsiteX0" fmla="*/ 768350 w 895350"/>
              <a:gd name="connsiteY0" fmla="*/ 0 h 901700"/>
              <a:gd name="connsiteX1" fmla="*/ 895350 w 895350"/>
              <a:gd name="connsiteY1" fmla="*/ 127000 h 901700"/>
              <a:gd name="connsiteX2" fmla="*/ 895350 w 895350"/>
              <a:gd name="connsiteY2" fmla="*/ 774700 h 901700"/>
              <a:gd name="connsiteX3" fmla="*/ 768350 w 895350"/>
              <a:gd name="connsiteY3" fmla="*/ 901700 h 901700"/>
              <a:gd name="connsiteX4" fmla="*/ 127000 w 895350"/>
              <a:gd name="connsiteY4" fmla="*/ 901700 h 901700"/>
              <a:gd name="connsiteX5" fmla="*/ 0 w 895350"/>
              <a:gd name="connsiteY5" fmla="*/ 774700 h 901700"/>
              <a:gd name="connsiteX6" fmla="*/ 0 w 895350"/>
              <a:gd name="connsiteY6" fmla="*/ 127000 h 901700"/>
              <a:gd name="connsiteX7" fmla="*/ 127000 w 895350"/>
              <a:gd name="connsiteY7" fmla="*/ 0 h 901700"/>
            </a:gdLst>
            <a:rect l="l" t="t" r="r" b="b"/>
            <a:pathLst>
              <a:path w="895350" h="901700">
                <a:moveTo>
                  <a:pt x="768350" y="0"/>
                </a:moveTo>
                <a:cubicBezTo>
                  <a:pt x="838490" y="0"/>
                  <a:pt x="895350" y="56860"/>
                  <a:pt x="895350" y="127000"/>
                </a:cubicBezTo>
                <a:lnTo>
                  <a:pt x="895350" y="774700"/>
                </a:lnTo>
                <a:cubicBezTo>
                  <a:pt x="895350" y="844840"/>
                  <a:pt x="838490" y="901700"/>
                  <a:pt x="768350" y="901700"/>
                </a:cubicBezTo>
                <a:lnTo>
                  <a:pt x="127000" y="901700"/>
                </a:lnTo>
                <a:cubicBezTo>
                  <a:pt x="56860" y="901700"/>
                  <a:pt x="0" y="844840"/>
                  <a:pt x="0" y="774700"/>
                </a:cubicBezTo>
                <a:lnTo>
                  <a:pt x="0" y="127000"/>
                </a:lnTo>
                <a:cubicBezTo>
                  <a:pt x="0" y="56860"/>
                  <a:pt x="56860" y="0"/>
                  <a:pt x="127000" y="0"/>
                </a:cubicBezTo>
                <a:close/>
              </a:path>
            </a:pathLst>
          </a:custGeom>
          <a:solidFill>
            <a:schemeClr val="bg1"/>
          </a:solidFill>
          <a:ln w="6350" cap="flat">
            <a:solidFill>
              <a:schemeClr val="accent2"/>
            </a:solid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rot="0" flipH="0" flipV="0">
            <a:off x="1765300" y="4137252"/>
            <a:ext cx="3784600" cy="400110"/>
          </a:xfrm>
          <a:prstGeom prst="rect">
            <a:avLst/>
          </a:prstGeom>
          <a:noFill/>
          <a:ln>
            <a:noFill/>
          </a:ln>
        </p:spPr>
        <p:txBody>
          <a:bodyPr vert="horz" wrap="square" lIns="91440" tIns="45720" rIns="91440" bIns="45720" rtlCol="0" anchor="t"/>
          <a:lstStyle/>
          <a:p>
            <a:pPr algn="l">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Embracing Innovation</a:t>
            </a:r>
            <a:endParaRPr kumimoji="1" lang="zh-CN" altLang="en-US"/>
          </a:p>
        </p:txBody>
      </p:sp>
      <p:sp>
        <p:nvSpPr>
          <p:cNvPr id="19" name="标题 1"/>
          <p:cNvSpPr txBox="1"/>
          <p:nvPr/>
        </p:nvSpPr>
        <p:spPr>
          <a:xfrm rot="0" flipH="0" flipV="0">
            <a:off x="1768992" y="4503543"/>
            <a:ext cx="3780000" cy="720000"/>
          </a:xfrm>
          <a:prstGeom prst="rect">
            <a:avLst/>
          </a:prstGeom>
          <a:noFill/>
          <a:ln>
            <a:noFill/>
          </a:ln>
        </p:spPr>
        <p:txBody>
          <a:bodyPr vert="horz" wrap="square" lIns="91440" tIns="45720" rIns="91440" bIns="45720" rtlCol="0" anchor="t"/>
          <a:lstStyle/>
          <a:p>
            <a:pPr algn="l">
              <a:lnSpc>
                <a:spcPct val="150000"/>
              </a:lnSpc>
            </a:pPr>
            <a:r>
              <a:rPr kumimoji="1" lang="en-US" altLang="zh-CN" sz="780">
                <a:ln w="12700">
                  <a:noFill/>
                </a:ln>
                <a:solidFill>
                  <a:srgbClr val="FFFFFF">
                    <a:alpha val="100000"/>
                  </a:srgbClr>
                </a:solidFill>
                <a:latin typeface="Source Han Sans"/>
                <a:ea typeface="Source Han Sans"/>
                <a:cs typeface="Source Han Sans"/>
              </a:rPr>
              <a:t>As the MCP ecosystem grows, developers who adopt this protocol will be well- positioned to build the next generation of innovative AI applications.
MCP lays the foundation for the future of AI, empowering enterprises and developers to fully leverage the potential of AI.</a:t>
            </a:r>
            <a:endParaRPr kumimoji="1" lang="zh-CN" altLang="en-US"/>
          </a:p>
        </p:txBody>
      </p:sp>
      <p:sp>
        <p:nvSpPr>
          <p:cNvPr id="20" name="标题 1"/>
          <p:cNvSpPr txBox="1"/>
          <p:nvPr/>
        </p:nvSpPr>
        <p:spPr>
          <a:xfrm rot="0" flipH="0" flipV="0">
            <a:off x="761113" y="4378648"/>
            <a:ext cx="711030" cy="64463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1000">
                <a:schemeClr val="accent2">
                  <a:alpha val="100000"/>
                </a:schemeClr>
              </a:gs>
              <a:gs pos="100000">
                <a:schemeClr val="accent2">
                  <a:lumMod val="60000"/>
                  <a:lumOff val="40000"/>
                  <a:alpha val="100000"/>
                </a:schemeClr>
              </a:gs>
            </a:gsLst>
            <a:lin ang="2700000" scaled="0"/>
          </a:gradFill>
          <a:ln cap="sq">
            <a:noFill/>
            <a:prstDash val="solid"/>
            <a:miter/>
          </a:ln>
          <a:effectLst/>
        </p:spPr>
        <p:txBody>
          <a:bodyPr vert="horz" wrap="square" lIns="0" tIns="0" rIns="0" bIns="0" rtlCol="0" anchor="ctr"/>
          <a:lstStyle/>
          <a:p>
            <a:pPr algn="ctr">
              <a:lnSpc>
                <a:spcPct val="110000"/>
              </a:lnSpc>
            </a:pPr>
            <a:endParaRPr kumimoji="1" lang="zh-CN" altLang="en-US"/>
          </a:p>
        </p:txBody>
      </p:sp>
      <p:sp>
        <p:nvSpPr>
          <p:cNvPr id="21"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The Future of AI Integration</a:t>
            </a:r>
            <a:endParaRPr kumimoji="1" lang="zh-CN" altLang="en-US"/>
          </a:p>
        </p:txBody>
      </p:sp>
      <p:sp>
        <p:nvSpPr>
          <p:cNvPr id="24"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0"/>
            <a:ext cx="12192000" cy="6857999"/>
          </a:xfrm>
          <a:prstGeom prst="rect">
            <a:avLst/>
          </a:prstGeom>
          <a:noFill/>
          <a:ln>
            <a:noFill/>
          </a:ln>
        </p:spPr>
      </p:pic>
      <p:sp>
        <p:nvSpPr>
          <p:cNvPr id="3" name="标题 1"/>
          <p:cNvSpPr txBox="1"/>
          <p:nvPr/>
        </p:nvSpPr>
        <p:spPr>
          <a:xfrm rot="0" flipH="0" flipV="0">
            <a:off x="7874444" y="457200"/>
            <a:ext cx="4114800" cy="4114800"/>
          </a:xfrm>
          <a:prstGeom prst="ellipse">
            <a:avLst/>
          </a:prstGeom>
          <a:gradFill>
            <a:gsLst>
              <a:gs pos="17000">
                <a:schemeClr val="accent1"/>
              </a:gs>
              <a:gs pos="63000">
                <a:schemeClr val="accent1">
                  <a:alpha val="0"/>
                </a:schemeClr>
              </a:gs>
            </a:gsLst>
            <a:lin ang="81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0800000" flipH="0" flipV="0">
            <a:off x="5993287" y="303875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716696" y="2688953"/>
            <a:ext cx="1872000" cy="72000"/>
          </a:xfrm>
          <a:custGeom>
            <a:avLst/>
            <a:gdLst>
              <a:gd name="connsiteX0" fmla="*/ 906298 w 1063626"/>
              <a:gd name="connsiteY0" fmla="*/ 0 h 122830"/>
              <a:gd name="connsiteX1" fmla="*/ 1043154 w 1063626"/>
              <a:gd name="connsiteY1" fmla="*/ 0 h 122830"/>
              <a:gd name="connsiteX2" fmla="*/ 1063626 w 1063626"/>
              <a:gd name="connsiteY2" fmla="*/ 20472 h 122830"/>
              <a:gd name="connsiteX3" fmla="*/ 1063626 w 1063626"/>
              <a:gd name="connsiteY3" fmla="*/ 102358 h 122830"/>
              <a:gd name="connsiteX4" fmla="*/ 1043154 w 1063626"/>
              <a:gd name="connsiteY4" fmla="*/ 122830 h 122830"/>
              <a:gd name="connsiteX5" fmla="*/ 906298 w 1063626"/>
              <a:gd name="connsiteY5" fmla="*/ 122830 h 122830"/>
              <a:gd name="connsiteX6" fmla="*/ 885826 w 1063626"/>
              <a:gd name="connsiteY6" fmla="*/ 102358 h 122830"/>
              <a:gd name="connsiteX7" fmla="*/ 885826 w 1063626"/>
              <a:gd name="connsiteY7" fmla="*/ 20472 h 122830"/>
              <a:gd name="connsiteX8" fmla="*/ 906298 w 1063626"/>
              <a:gd name="connsiteY8" fmla="*/ 0 h 122830"/>
              <a:gd name="connsiteX9" fmla="*/ 20472 w 1063626"/>
              <a:gd name="connsiteY9" fmla="*/ 0 h 122830"/>
              <a:gd name="connsiteX10" fmla="*/ 839953 w 1063626"/>
              <a:gd name="connsiteY10" fmla="*/ 0 h 122830"/>
              <a:gd name="connsiteX11" fmla="*/ 860425 w 1063626"/>
              <a:gd name="connsiteY11" fmla="*/ 20472 h 122830"/>
              <a:gd name="connsiteX12" fmla="*/ 860425 w 1063626"/>
              <a:gd name="connsiteY12" fmla="*/ 102358 h 122830"/>
              <a:gd name="connsiteX13" fmla="*/ 839953 w 1063626"/>
              <a:gd name="connsiteY13" fmla="*/ 122830 h 122830"/>
              <a:gd name="connsiteX14" fmla="*/ 20472 w 1063626"/>
              <a:gd name="connsiteY14" fmla="*/ 122830 h 122830"/>
              <a:gd name="connsiteX15" fmla="*/ 0 w 1063626"/>
              <a:gd name="connsiteY15" fmla="*/ 102358 h 122830"/>
              <a:gd name="connsiteX16" fmla="*/ 0 w 1063626"/>
              <a:gd name="connsiteY16" fmla="*/ 20472 h 122830"/>
              <a:gd name="connsiteX17" fmla="*/ 20472 w 1063626"/>
              <a:gd name="connsiteY17" fmla="*/ 0 h 122830"/>
            </a:gdLst>
            <a:rect l="l" t="t" r="r" b="b"/>
            <a:pathLst>
              <a:path w="1063626" h="122830">
                <a:moveTo>
                  <a:pt x="906298" y="0"/>
                </a:moveTo>
                <a:lnTo>
                  <a:pt x="1043154" y="0"/>
                </a:lnTo>
                <a:cubicBezTo>
                  <a:pt x="1054460" y="0"/>
                  <a:pt x="1063626" y="9166"/>
                  <a:pt x="1063626" y="20472"/>
                </a:cubicBezTo>
                <a:lnTo>
                  <a:pt x="1063626" y="102358"/>
                </a:lnTo>
                <a:cubicBezTo>
                  <a:pt x="1063626" y="113664"/>
                  <a:pt x="1054460" y="122830"/>
                  <a:pt x="1043154" y="122830"/>
                </a:cubicBezTo>
                <a:lnTo>
                  <a:pt x="906298" y="122830"/>
                </a:lnTo>
                <a:cubicBezTo>
                  <a:pt x="894992" y="122830"/>
                  <a:pt x="885826" y="113664"/>
                  <a:pt x="885826" y="102358"/>
                </a:cubicBezTo>
                <a:lnTo>
                  <a:pt x="885826" y="20472"/>
                </a:lnTo>
                <a:cubicBezTo>
                  <a:pt x="885826" y="9166"/>
                  <a:pt x="894992" y="0"/>
                  <a:pt x="906298" y="0"/>
                </a:cubicBezTo>
                <a:close/>
                <a:moveTo>
                  <a:pt x="20472" y="0"/>
                </a:moveTo>
                <a:lnTo>
                  <a:pt x="839953" y="0"/>
                </a:lnTo>
                <a:cubicBezTo>
                  <a:pt x="851259" y="0"/>
                  <a:pt x="860425" y="9166"/>
                  <a:pt x="860425" y="20472"/>
                </a:cubicBezTo>
                <a:lnTo>
                  <a:pt x="860425" y="102358"/>
                </a:lnTo>
                <a:cubicBezTo>
                  <a:pt x="860425" y="113664"/>
                  <a:pt x="851259" y="122830"/>
                  <a:pt x="839953" y="122830"/>
                </a:cubicBezTo>
                <a:lnTo>
                  <a:pt x="20472" y="122830"/>
                </a:lnTo>
                <a:cubicBezTo>
                  <a:pt x="9166" y="122830"/>
                  <a:pt x="0" y="113664"/>
                  <a:pt x="0" y="102358"/>
                </a:cubicBezTo>
                <a:lnTo>
                  <a:pt x="0" y="20472"/>
                </a:lnTo>
                <a:cubicBezTo>
                  <a:pt x="0" y="9166"/>
                  <a:pt x="9166" y="0"/>
                  <a:pt x="20472"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73100" y="80513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6280794" y="3540495"/>
            <a:ext cx="691506" cy="2876550"/>
          </a:xfrm>
          <a:prstGeom prst="roundRect">
            <a:avLst>
              <a:gd name="adj" fmla="val 50000"/>
            </a:avLst>
          </a:prstGeom>
          <a:gradFill>
            <a:gsLst>
              <a:gs pos="17000">
                <a:schemeClr val="accent1">
                  <a:alpha val="100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5823150" y="4611982"/>
            <a:ext cx="348850" cy="2876550"/>
          </a:xfrm>
          <a:prstGeom prst="roundRect">
            <a:avLst>
              <a:gd name="adj" fmla="val 50000"/>
            </a:avLst>
          </a:prstGeom>
          <a:gradFill>
            <a:gsLst>
              <a:gs pos="17000">
                <a:schemeClr val="accent1">
                  <a:alpha val="100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673099" y="5009496"/>
            <a:ext cx="1704916" cy="343709"/>
          </a:xfrm>
          <a:prstGeom prst="roundRect">
            <a:avLst>
              <a:gd name="adj" fmla="val 50000"/>
            </a:avLst>
          </a:prstGeom>
          <a:solidFill>
            <a:schemeClr val="bg1"/>
          </a:solidFill>
          <a:ln w="12700" cap="sq">
            <a:noFill/>
            <a:miter/>
          </a:ln>
          <a:effectLst>
            <a:outerShdw dist="0" blurRad="152400" dir="0" sx="100000" sy="100000" kx="0" ky="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516662" y="5009496"/>
            <a:ext cx="1704916" cy="343709"/>
          </a:xfrm>
          <a:prstGeom prst="roundRect">
            <a:avLst>
              <a:gd name="adj" fmla="val 50000"/>
            </a:avLst>
          </a:prstGeom>
          <a:solidFill>
            <a:schemeClr val="bg1"/>
          </a:solidFill>
          <a:ln w="12700" cap="sq">
            <a:noFill/>
            <a:miter/>
          </a:ln>
          <a:effectLst>
            <a:outerShdw dist="0" blurRad="152400" dir="0" sx="100000" sy="100000" kx="0" ky="0" algn="ctr"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660400" y="1734706"/>
            <a:ext cx="2247907" cy="896012"/>
          </a:xfrm>
          <a:prstGeom prst="rect">
            <a:avLst/>
          </a:prstGeom>
          <a:noFill/>
          <a:ln>
            <a:noFill/>
          </a:ln>
        </p:spPr>
        <p:txBody>
          <a:bodyPr vert="horz" wrap="square" lIns="91440" tIns="45720" rIns="91440" bIns="45720" rtlCol="0" anchor="t"/>
          <a:lstStyle/>
          <a:p>
            <a:pPr algn="l">
              <a:lnSpc>
                <a:spcPct val="110000"/>
              </a:lnSpc>
            </a:pPr>
            <a:r>
              <a:rPr kumimoji="1" lang="en-US" altLang="zh-CN" sz="6000">
                <a:ln w="12700">
                  <a:noFill/>
                </a:ln>
                <a:gradFill>
                  <a:gsLst>
                    <a:gs pos="0">
                      <a:srgbClr val="5574F2">
                        <a:alpha val="100000"/>
                      </a:srgbClr>
                    </a:gs>
                    <a:gs pos="84000">
                      <a:srgbClr val="C6D1FB">
                        <a:alpha val="0"/>
                      </a:srgbClr>
                    </a:gs>
                  </a:gsLst>
                  <a:lin ang="5400000" scaled="0"/>
                </a:gradFill>
                <a:latin typeface="Source Han Sans CN Bold"/>
                <a:ea typeface="Source Han Sans CN Bold"/>
                <a:cs typeface="Source Han Sans CN Bold"/>
              </a:rPr>
              <a:t>202X</a:t>
            </a:r>
            <a:endParaRPr kumimoji="1" lang="zh-CN" altLang="en-US"/>
          </a:p>
        </p:txBody>
      </p:sp>
      <p:sp>
        <p:nvSpPr>
          <p:cNvPr id="12" name="标题 1"/>
          <p:cNvSpPr txBox="1"/>
          <p:nvPr/>
        </p:nvSpPr>
        <p:spPr>
          <a:xfrm rot="0" flipH="1" flipV="0">
            <a:off x="0" y="5881962"/>
            <a:ext cx="948422" cy="94813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3" name=""/>
          <p:cNvPicPr>
            <a:picLocks noChangeAspect="1"/>
          </p:cNvPicPr>
          <p:nvPr/>
        </p:nvPicPr>
        <p:blipFill>
          <a:blip r:embed="rId3">
            <a:alphaModFix amt="100000"/>
          </a:blip>
          <a:srcRect l="0" t="0" r="0" b="0"/>
          <a:stretch>
            <a:fillRect/>
          </a:stretch>
        </p:blipFill>
        <p:spPr>
          <a:xfrm rot="0" flipH="0" flipV="0">
            <a:off x="6701339" y="1130300"/>
            <a:ext cx="4734899" cy="5727700"/>
          </a:xfrm>
          <a:prstGeom prst="rect">
            <a:avLst/>
          </a:prstGeom>
          <a:noFill/>
          <a:ln>
            <a:noFill/>
          </a:ln>
        </p:spPr>
      </p:pic>
      <p:sp>
        <p:nvSpPr>
          <p:cNvPr id="14" name="标题 1"/>
          <p:cNvSpPr txBox="1"/>
          <p:nvPr/>
        </p:nvSpPr>
        <p:spPr>
          <a:xfrm rot="0" flipH="0" flipV="0">
            <a:off x="856182" y="5055032"/>
            <a:ext cx="984287" cy="227237"/>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主讲人：</a:t>
            </a:r>
            <a:endParaRPr kumimoji="1" lang="zh-CN" altLang="en-US"/>
          </a:p>
        </p:txBody>
      </p:sp>
      <p:sp>
        <p:nvSpPr>
          <p:cNvPr id="15" name="标题 1"/>
          <p:cNvSpPr txBox="1"/>
          <p:nvPr/>
        </p:nvSpPr>
        <p:spPr>
          <a:xfrm rot="0" flipH="0" flipV="0">
            <a:off x="3354514" y="5053572"/>
            <a:ext cx="984196" cy="23015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2025.5</a:t>
            </a:r>
            <a:endParaRPr kumimoji="1" lang="zh-CN" altLang="en-US"/>
          </a:p>
        </p:txBody>
      </p:sp>
      <p:sp>
        <p:nvSpPr>
          <p:cNvPr id="16" name="标题 1"/>
          <p:cNvSpPr txBox="1"/>
          <p:nvPr/>
        </p:nvSpPr>
        <p:spPr>
          <a:xfrm rot="0" flipH="0" flipV="0">
            <a:off x="1622683" y="5047100"/>
            <a:ext cx="1005791" cy="243100"/>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AiPPT</a:t>
            </a:r>
            <a:endParaRPr kumimoji="1" lang="zh-CN" altLang="en-US"/>
          </a:p>
        </p:txBody>
      </p:sp>
      <p:sp>
        <p:nvSpPr>
          <p:cNvPr id="17" name="标题 1"/>
          <p:cNvSpPr txBox="1"/>
          <p:nvPr/>
        </p:nvSpPr>
        <p:spPr>
          <a:xfrm rot="0" flipH="0" flipV="0">
            <a:off x="2811967" y="5054302"/>
            <a:ext cx="756233" cy="228696"/>
          </a:xfrm>
          <a:prstGeom prst="rect">
            <a:avLst/>
          </a:prstGeom>
          <a:noFill/>
          <a:ln>
            <a:noFill/>
          </a:ln>
        </p:spPr>
        <p:txBody>
          <a:bodyPr vert="horz" wrap="square" lIns="0" tIns="0" rIns="0" bIns="0" rtlCol="0" anchor="ctr"/>
          <a:lstStyle/>
          <a:p>
            <a:pPr algn="l">
              <a:lnSpc>
                <a:spcPct val="100000"/>
              </a:lnSpc>
            </a:pPr>
            <a:r>
              <a:rPr kumimoji="1" lang="en-US" altLang="zh-CN" sz="1600">
                <a:ln w="6350">
                  <a:noFill/>
                </a:ln>
                <a:solidFill>
                  <a:srgbClr val="000000">
                    <a:alpha val="100000"/>
                  </a:srgbClr>
                </a:solidFill>
                <a:latin typeface="Source Han Sans"/>
                <a:ea typeface="Source Han Sans"/>
                <a:cs typeface="Source Han Sans"/>
              </a:rPr>
              <a:t>时间：</a:t>
            </a:r>
            <a:endParaRPr kumimoji="1" lang="zh-CN" altLang="en-US"/>
          </a:p>
        </p:txBody>
      </p:sp>
      <p:sp>
        <p:nvSpPr>
          <p:cNvPr id="18" name="标题 1"/>
          <p:cNvSpPr txBox="1"/>
          <p:nvPr/>
        </p:nvSpPr>
        <p:spPr>
          <a:xfrm rot="0" flipH="0" flipV="0">
            <a:off x="548820" y="2813245"/>
            <a:ext cx="5303591" cy="1799121"/>
          </a:xfrm>
          <a:prstGeom prst="rect">
            <a:avLst/>
          </a:prstGeom>
          <a:noFill/>
          <a:ln>
            <a:noFill/>
          </a:ln>
        </p:spPr>
        <p:txBody>
          <a:bodyPr vert="horz" wrap="square" lIns="91440" tIns="45720" rIns="91440" bIns="45720" rtlCol="0" anchor="t"/>
          <a:lstStyle/>
          <a:p>
            <a:pPr algn="l">
              <a:lnSpc>
                <a:spcPct val="130000"/>
              </a:lnSpc>
            </a:pPr>
            <a:r>
              <a:rPr kumimoji="1" lang="en-US" altLang="zh-CN" sz="4000">
                <a:ln w="12700">
                  <a:noFill/>
                </a:ln>
                <a:solidFill>
                  <a:srgbClr val="262626">
                    <a:alpha val="100000"/>
                  </a:srgbClr>
                </a:solidFill>
                <a:latin typeface="Source Han Sans CN Bold"/>
                <a:ea typeface="Source Han Sans CN Bold"/>
                <a:cs typeface="Source Han Sans CN Bold"/>
              </a:rPr>
              <a:t>谢谢大家</a:t>
            </a:r>
            <a:endParaRPr kumimoji="1" lang="zh-CN" alt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01</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2873">
                <a:ln w="12700">
                  <a:noFill/>
                </a:ln>
                <a:solidFill>
                  <a:srgbClr val="000000">
                    <a:alpha val="100000"/>
                  </a:srgbClr>
                </a:solidFill>
                <a:latin typeface="Source Han Sans CN Bold"/>
                <a:ea typeface="Source Han Sans CN Bold"/>
                <a:cs typeface="Source Han Sans CN Bold"/>
              </a:rPr>
              <a:t>The Challenge of Connecting Minds and Machines</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1229650" y="1221168"/>
            <a:ext cx="6480000" cy="540000"/>
          </a:xfrm>
          <a:prstGeom prst="rect">
            <a:avLst/>
          </a:prstGeom>
          <a:solidFill>
            <a:schemeClr val="accent1">
              <a:lumMod val="20000"/>
              <a:lumOff val="80000"/>
              <a:alpha val="3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935894" y="1221168"/>
            <a:ext cx="792000" cy="54000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1160893" y="1884118"/>
            <a:ext cx="6300000" cy="828000"/>
          </a:xfrm>
          <a:prstGeom prst="rect">
            <a:avLst/>
          </a:prstGeom>
          <a:noFill/>
          <a:ln>
            <a:noFill/>
          </a:ln>
        </p:spPr>
        <p:txBody>
          <a:bodyPr vert="horz" wrap="square" lIns="0" tIns="0" rIns="0" bIns="0" rtlCol="0" anchor="t"/>
          <a:lstStyle/>
          <a:p>
            <a:pPr algn="l">
              <a:lnSpc>
                <a:spcPct val="150000"/>
              </a:lnSpc>
            </a:pPr>
            <a:r>
              <a:rPr kumimoji="1" lang="en-US" altLang="zh-CN" sz="941">
                <a:ln w="12700">
                  <a:noFill/>
                </a:ln>
                <a:solidFill>
                  <a:srgbClr val="595959">
                    <a:alpha val="100000"/>
                  </a:srgbClr>
                </a:solidFill>
                <a:latin typeface="Source Han Sans"/>
                <a:ea typeface="Source Han Sans"/>
                <a:cs typeface="Source Han Sans"/>
              </a:rPr>
              <a:t>Large language models like Claude and ChatGPT have revolutionized how we interact with information. They can generate high- quality text, conduct in- depth research, and solve complex problems.
These models have become indispensable tools in various fields, from content creation to customer support, significantly improving efficiency and productivity.</a:t>
            </a:r>
            <a:endParaRPr kumimoji="1" lang="zh-CN" altLang="en-US"/>
          </a:p>
        </p:txBody>
      </p:sp>
      <p:sp>
        <p:nvSpPr>
          <p:cNvPr id="6" name="标题 1"/>
          <p:cNvSpPr txBox="1"/>
          <p:nvPr/>
        </p:nvSpPr>
        <p:spPr>
          <a:xfrm rot="0" flipH="0" flipV="0">
            <a:off x="2005439" y="1311168"/>
            <a:ext cx="5400000" cy="360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F31BE">
                    <a:alpha val="100000"/>
                  </a:srgbClr>
                </a:solidFill>
                <a:latin typeface="Source Han Sans CN Bold"/>
                <a:ea typeface="Source Han Sans CN Bold"/>
                <a:cs typeface="Source Han Sans CN Bold"/>
              </a:rPr>
              <a:t>Remarkable Abilities of LLMs</a:t>
            </a:r>
            <a:endParaRPr kumimoji="1" lang="zh-CN" altLang="en-US"/>
          </a:p>
        </p:txBody>
      </p:sp>
      <p:sp>
        <p:nvSpPr>
          <p:cNvPr id="7" name="标题 1"/>
          <p:cNvSpPr txBox="1"/>
          <p:nvPr/>
        </p:nvSpPr>
        <p:spPr>
          <a:xfrm rot="0" flipH="0" flipV="0">
            <a:off x="1061894" y="1311168"/>
            <a:ext cx="540000" cy="360000"/>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01</a:t>
            </a:r>
            <a:endParaRPr kumimoji="1" lang="zh-CN" altLang="en-US"/>
          </a:p>
        </p:txBody>
      </p:sp>
      <p:sp>
        <p:nvSpPr>
          <p:cNvPr id="8" name="标题 1"/>
          <p:cNvSpPr txBox="1"/>
          <p:nvPr/>
        </p:nvSpPr>
        <p:spPr>
          <a:xfrm rot="0" flipH="0" flipV="0">
            <a:off x="2989506" y="2886723"/>
            <a:ext cx="6480000" cy="540000"/>
          </a:xfrm>
          <a:prstGeom prst="rect">
            <a:avLst/>
          </a:prstGeom>
          <a:solidFill>
            <a:schemeClr val="accent1">
              <a:lumMod val="20000"/>
              <a:lumOff val="80000"/>
              <a:alpha val="3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2709795" y="2886723"/>
            <a:ext cx="792000" cy="54000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44795" y="3549673"/>
            <a:ext cx="6300000" cy="828000"/>
          </a:xfrm>
          <a:prstGeom prst="rect">
            <a:avLst/>
          </a:prstGeom>
          <a:noFill/>
          <a:ln>
            <a:noFill/>
          </a:ln>
        </p:spPr>
        <p:txBody>
          <a:bodyPr vert="horz" wrap="square" lIns="0" tIns="0" rIns="0" bIns="0" rtlCol="0" anchor="t"/>
          <a:lstStyle/>
          <a:p>
            <a:pPr algn="l">
              <a:lnSpc>
                <a:spcPct val="150000"/>
              </a:lnSpc>
            </a:pPr>
            <a:r>
              <a:rPr kumimoji="1" lang="en-US" altLang="zh-CN" sz="1082">
                <a:ln w="12700">
                  <a:noFill/>
                </a:ln>
                <a:solidFill>
                  <a:srgbClr val="595959">
                    <a:alpha val="100000"/>
                  </a:srgbClr>
                </a:solidFill>
                <a:latin typeface="Source Han Sans"/>
                <a:ea typeface="Source Han Sans"/>
                <a:cs typeface="Source Han Sans"/>
              </a:rPr>
              <a:t>Despite their capabilities, LLMs are often confined by their training data and lack access to real- time, dynamic information from the real world.
This isolation limits their ability to provide up- to- date responses and take meaningful actions, creating a bottleneck in practical applications.</a:t>
            </a:r>
            <a:endParaRPr kumimoji="1" lang="zh-CN" altLang="en-US"/>
          </a:p>
        </p:txBody>
      </p:sp>
      <p:sp>
        <p:nvSpPr>
          <p:cNvPr id="11" name="标题 1"/>
          <p:cNvSpPr txBox="1"/>
          <p:nvPr/>
        </p:nvSpPr>
        <p:spPr>
          <a:xfrm rot="0" flipH="0" flipV="0">
            <a:off x="3779339" y="2976723"/>
            <a:ext cx="5400000" cy="360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F31BE">
                    <a:alpha val="100000"/>
                  </a:srgbClr>
                </a:solidFill>
                <a:latin typeface="Source Han Sans CN Bold"/>
                <a:ea typeface="Source Han Sans CN Bold"/>
                <a:cs typeface="Source Han Sans CN Bold"/>
              </a:rPr>
              <a:t>Limitations of Isolation</a:t>
            </a:r>
            <a:endParaRPr kumimoji="1" lang="zh-CN" altLang="en-US"/>
          </a:p>
        </p:txBody>
      </p:sp>
      <p:sp>
        <p:nvSpPr>
          <p:cNvPr id="12" name="标题 1"/>
          <p:cNvSpPr txBox="1"/>
          <p:nvPr/>
        </p:nvSpPr>
        <p:spPr>
          <a:xfrm rot="0" flipH="0" flipV="0">
            <a:off x="2835795" y="2976723"/>
            <a:ext cx="540000" cy="360000"/>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02</a:t>
            </a:r>
            <a:endParaRPr kumimoji="1" lang="zh-CN" altLang="en-US"/>
          </a:p>
        </p:txBody>
      </p:sp>
      <p:sp>
        <p:nvSpPr>
          <p:cNvPr id="13" name="标题 1"/>
          <p:cNvSpPr txBox="1"/>
          <p:nvPr/>
        </p:nvSpPr>
        <p:spPr>
          <a:xfrm rot="0" flipH="0" flipV="0">
            <a:off x="4763406" y="4552279"/>
            <a:ext cx="6480000" cy="540000"/>
          </a:xfrm>
          <a:prstGeom prst="rect">
            <a:avLst/>
          </a:prstGeom>
          <a:solidFill>
            <a:schemeClr val="accent1">
              <a:lumMod val="20000"/>
              <a:lumOff val="80000"/>
              <a:alpha val="3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4469650" y="4552279"/>
            <a:ext cx="792000" cy="540000"/>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0" flipH="0" flipV="0">
            <a:off x="4694649" y="5215232"/>
            <a:ext cx="6300000" cy="828000"/>
          </a:xfrm>
          <a:prstGeom prst="rect">
            <a:avLst/>
          </a:prstGeom>
          <a:noFill/>
          <a:ln>
            <a:noFill/>
          </a:ln>
        </p:spPr>
        <p:txBody>
          <a:bodyPr vert="horz" wrap="square" lIns="0" tIns="0" rIns="0" bIns="0" rtlCol="0" anchor="t"/>
          <a:lstStyle/>
          <a:p>
            <a:pPr algn="l">
              <a:lnSpc>
                <a:spcPct val="150000"/>
              </a:lnSpc>
            </a:pPr>
            <a:r>
              <a:rPr kumimoji="1" lang="en-US" altLang="zh-CN" sz="1057">
                <a:ln w="12700">
                  <a:noFill/>
                </a:ln>
                <a:solidFill>
                  <a:srgbClr val="595959">
                    <a:alpha val="100000"/>
                  </a:srgbClr>
                </a:solidFill>
                <a:latin typeface="Source Han Sans"/>
                <a:ea typeface="Source Han Sans"/>
                <a:cs typeface="Source Han Sans"/>
              </a:rPr>
              <a:t>To fully unlock the potential of AI, it is crucial to integrate LLMs with external data sources and tools. Traditional integration methods are complex and inefficient.
There is a need for a standardized, plug- and- play solution that simplifies the process and enhances the capabilities of AI systems.</a:t>
            </a:r>
            <a:endParaRPr kumimoji="1" lang="zh-CN" altLang="en-US"/>
          </a:p>
        </p:txBody>
      </p:sp>
      <p:sp>
        <p:nvSpPr>
          <p:cNvPr id="16" name="标题 1"/>
          <p:cNvSpPr txBox="1"/>
          <p:nvPr/>
        </p:nvSpPr>
        <p:spPr>
          <a:xfrm rot="0" flipH="0" flipV="0">
            <a:off x="5539195" y="4642280"/>
            <a:ext cx="5400000" cy="360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F31BE">
                    <a:alpha val="100000"/>
                  </a:srgbClr>
                </a:solidFill>
                <a:latin typeface="Source Han Sans CN Bold"/>
                <a:ea typeface="Source Han Sans CN Bold"/>
                <a:cs typeface="Source Han Sans CN Bold"/>
              </a:rPr>
              <a:t>The Need for Integration</a:t>
            </a:r>
            <a:endParaRPr kumimoji="1" lang="zh-CN" altLang="en-US"/>
          </a:p>
        </p:txBody>
      </p:sp>
      <p:sp>
        <p:nvSpPr>
          <p:cNvPr id="17" name="标题 1"/>
          <p:cNvSpPr txBox="1"/>
          <p:nvPr/>
        </p:nvSpPr>
        <p:spPr>
          <a:xfrm rot="0" flipH="0" flipV="0">
            <a:off x="4595650" y="4642280"/>
            <a:ext cx="540000" cy="360000"/>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03</a:t>
            </a:r>
            <a:endParaRPr kumimoji="1" lang="zh-CN" altLang="en-US"/>
          </a:p>
        </p:txBody>
      </p:sp>
      <p:sp>
        <p:nvSpPr>
          <p:cNvPr id="18"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The Power of Large Language Models</a:t>
            </a:r>
            <a:endParaRPr kumimoji="1" lang="zh-CN" altLang="en-US"/>
          </a:p>
        </p:txBody>
      </p:sp>
      <p:sp>
        <p:nvSpPr>
          <p:cNvPr id="21"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02</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2873">
                <a:ln w="12700">
                  <a:noFill/>
                </a:ln>
                <a:solidFill>
                  <a:srgbClr val="000000">
                    <a:alpha val="100000"/>
                  </a:srgbClr>
                </a:solidFill>
                <a:latin typeface="Source Han Sans CN Bold"/>
                <a:ea typeface="Source Han Sans CN Bold"/>
                <a:cs typeface="Source Han Sans CN Bold"/>
              </a:rPr>
              <a:t>Introducing the Model Context Protocol (MCP)</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815459" y="2375210"/>
            <a:ext cx="2979460" cy="3430053"/>
          </a:xfrm>
          <a:prstGeom prst="rect">
            <a:avLst/>
          </a:prstGeom>
          <a:noFill/>
          <a:ln>
            <a:noFill/>
          </a:ln>
          <a:effectLst/>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The Model Context Protocol (MCP) is an open standard that provides a unified way for applications to connect LLMs to various data sources and tools.
It eliminates the need for custom integrations, making it easier to build intelligent AI systems that can interact with the real world.</a:t>
            </a:r>
            <a:endParaRPr kumimoji="1" lang="zh-CN" altLang="en-US"/>
          </a:p>
        </p:txBody>
      </p:sp>
      <p:sp>
        <p:nvSpPr>
          <p:cNvPr id="4" name="标题 1"/>
          <p:cNvSpPr txBox="1"/>
          <p:nvPr/>
        </p:nvSpPr>
        <p:spPr>
          <a:xfrm rot="0" flipH="0" flipV="0">
            <a:off x="815459" y="2060848"/>
            <a:ext cx="2979460" cy="361083"/>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0B258F">
                    <a:alpha val="100000"/>
                  </a:srgbClr>
                </a:solidFill>
                <a:latin typeface="Source Han Sans CN Bold"/>
                <a:ea typeface="Source Han Sans CN Bold"/>
                <a:cs typeface="Source Han Sans CN Bold"/>
              </a:rPr>
              <a:t>Standardizing AI Integration</a:t>
            </a:r>
            <a:endParaRPr kumimoji="1" lang="zh-CN" altLang="en-US"/>
          </a:p>
        </p:txBody>
      </p:sp>
      <p:sp>
        <p:nvSpPr>
          <p:cNvPr id="5" name="标题 1"/>
          <p:cNvSpPr txBox="1"/>
          <p:nvPr/>
        </p:nvSpPr>
        <p:spPr>
          <a:xfrm rot="0" flipH="0" flipV="0">
            <a:off x="8517215" y="2375210"/>
            <a:ext cx="2979460" cy="3430053"/>
          </a:xfrm>
          <a:prstGeom prst="rect">
            <a:avLst/>
          </a:prstGeom>
          <a:noFill/>
          <a:ln>
            <a:noFill/>
          </a:ln>
          <a:effectLst/>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Developed by Anthropic, MCP is gaining widespread adoption in the AI industry. It provides pre- built integrations and supports multiple LLM providers.
The community- driven approach ensures continuous improvement and support for developers.</a:t>
            </a:r>
            <a:endParaRPr kumimoji="1" lang="zh-CN" altLang="en-US"/>
          </a:p>
        </p:txBody>
      </p:sp>
      <p:sp>
        <p:nvSpPr>
          <p:cNvPr id="6" name="标题 1"/>
          <p:cNvSpPr txBox="1"/>
          <p:nvPr/>
        </p:nvSpPr>
        <p:spPr>
          <a:xfrm rot="0" flipH="0" flipV="0">
            <a:off x="8517215" y="2060848"/>
            <a:ext cx="2979460" cy="361083"/>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0B258F">
                    <a:alpha val="100000"/>
                  </a:srgbClr>
                </a:solidFill>
                <a:latin typeface="Source Han Sans CN Bold"/>
                <a:ea typeface="Source Han Sans CN Bold"/>
                <a:cs typeface="Source Han Sans CN Bold"/>
              </a:rPr>
              <a:t>Adoption and Support</a:t>
            </a:r>
            <a:endParaRPr kumimoji="1" lang="zh-CN" altLang="en-US"/>
          </a:p>
        </p:txBody>
      </p:sp>
      <p:sp>
        <p:nvSpPr>
          <p:cNvPr id="7" name="标题 1"/>
          <p:cNvSpPr txBox="1"/>
          <p:nvPr/>
        </p:nvSpPr>
        <p:spPr>
          <a:xfrm rot="0" flipH="0" flipV="0">
            <a:off x="4695010" y="2375210"/>
            <a:ext cx="2979460" cy="3430053"/>
          </a:xfrm>
          <a:prstGeom prst="rect">
            <a:avLst/>
          </a:prstGeom>
          <a:noFill/>
          <a:ln>
            <a:noFill/>
          </a:ln>
          <a:effectLst/>
        </p:spPr>
        <p:txBody>
          <a:bodyPr vert="horz" wrap="square" lIns="0" tIns="0" rIns="0" bIns="0" rtlCol="0" anchor="t"/>
          <a:lstStyle/>
          <a:p>
            <a:pPr algn="l">
              <a:lnSpc>
                <a:spcPct val="150000"/>
              </a:lnSpc>
            </a:pPr>
            <a:r>
              <a:rPr kumimoji="1" lang="en-US" altLang="zh-CN" sz="1298">
                <a:ln w="12700">
                  <a:noFill/>
                </a:ln>
                <a:solidFill>
                  <a:srgbClr val="262626">
                    <a:alpha val="100000"/>
                  </a:srgbClr>
                </a:solidFill>
                <a:latin typeface="Source Han Sans"/>
                <a:ea typeface="Source Han Sans"/>
                <a:cs typeface="Source Han Sans"/>
              </a:rPr>
              <a:t>Simplified Integration: MCP offers a standardized approach to connecting LLMs with databases, files, APIs, and other tools, reducing complexity.
Modularity and Flexibility: It allows for easy switching between different LLMs and tools without major changes to the underlying architecture.
Improved Governance and Security: MCP ensures that data interactions are controlled and monitored, enhancing security and compliance.</a:t>
            </a:r>
            <a:endParaRPr kumimoji="1" lang="zh-CN" altLang="en-US"/>
          </a:p>
        </p:txBody>
      </p:sp>
      <p:sp>
        <p:nvSpPr>
          <p:cNvPr id="8" name="标题 1"/>
          <p:cNvSpPr txBox="1"/>
          <p:nvPr/>
        </p:nvSpPr>
        <p:spPr>
          <a:xfrm rot="0" flipH="0" flipV="0">
            <a:off x="4695010" y="2060848"/>
            <a:ext cx="2979460" cy="361083"/>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0B258F">
                    <a:alpha val="100000"/>
                  </a:srgbClr>
                </a:solidFill>
                <a:latin typeface="Source Han Sans CN Bold"/>
                <a:ea typeface="Source Han Sans CN Bold"/>
                <a:cs typeface="Source Han Sans CN Bold"/>
              </a:rPr>
              <a:t>Key Benefits of MCP</a:t>
            </a:r>
            <a:endParaRPr kumimoji="1" lang="zh-CN" altLang="en-US"/>
          </a:p>
        </p:txBody>
      </p:sp>
      <p:sp>
        <p:nvSpPr>
          <p:cNvPr id="9"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MCP as the "USB-C" for AI</a:t>
            </a:r>
            <a:endParaRPr kumimoji="1" lang="zh-CN" altLang="en-US"/>
          </a:p>
        </p:txBody>
      </p:sp>
      <p:sp>
        <p:nvSpPr>
          <p:cNvPr id="12"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
          <p:cNvPicPr>
            <a:picLocks noChangeAspect="1"/>
          </p:cNvPicPr>
          <p:nvPr/>
        </p:nvPicPr>
        <p:blipFill>
          <a:blip r:embed="rId2">
            <a:alphaModFix amt="100000"/>
          </a:blip>
          <a:srcRect l="0" t="0" r="0" b="0"/>
          <a:stretch>
            <a:fillRect/>
          </a:stretch>
        </p:blipFill>
        <p:spPr>
          <a:xfrm rot="0" flipH="0" flipV="0">
            <a:off x="0" y="1"/>
            <a:ext cx="12192000" cy="6857999"/>
          </a:xfrm>
          <a:prstGeom prst="rect">
            <a:avLst/>
          </a:prstGeom>
          <a:noFill/>
          <a:ln>
            <a:noFill/>
          </a:ln>
        </p:spPr>
      </p:pic>
      <p:sp>
        <p:nvSpPr>
          <p:cNvPr id="3" name="标题 1"/>
          <p:cNvSpPr txBox="1"/>
          <p:nvPr/>
        </p:nvSpPr>
        <p:spPr>
          <a:xfrm rot="0" flipH="0" flipV="0">
            <a:off x="0" y="0"/>
            <a:ext cx="12192000" cy="6858000"/>
          </a:xfrm>
          <a:prstGeom prst="rect">
            <a:avLst/>
          </a:prstGeom>
          <a:gradFill>
            <a:gsLst>
              <a:gs pos="0">
                <a:schemeClr val="accent1">
                  <a:lumMod val="20000"/>
                  <a:lumOff val="80000"/>
                  <a:alpha val="85000"/>
                </a:schemeClr>
              </a:gs>
              <a:gs pos="62000">
                <a:schemeClr val="accent1">
                  <a:lumMod val="20000"/>
                  <a:lumOff val="80000"/>
                  <a:alpha val="0"/>
                </a:schemeClr>
              </a:gs>
            </a:gsLst>
            <a:path path="circle">
              <a:fillToRect t="100000" l="100000"/>
            </a:path>
            <a:tileRect b="-100000" r="-10000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028700"/>
            <a:ext cx="10858498" cy="5207000"/>
          </a:xfrm>
          <a:prstGeom prst="roundRect">
            <a:avLst>
              <a:gd name="adj" fmla="val 2916"/>
            </a:avLst>
          </a:prstGeom>
          <a:solidFill>
            <a:schemeClr val="bg1"/>
          </a:solidFill>
          <a:ln w="12700" cap="sq">
            <a:solidFill>
              <a:schemeClr val="accent1"/>
            </a:solid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0" flipH="0" flipV="0">
            <a:off x="2819065" y="3517545"/>
            <a:ext cx="2974206" cy="215072"/>
          </a:xfrm>
          <a:prstGeom prst="parallelogram">
            <a:avLst/>
          </a:prstGeom>
          <a:gradFill>
            <a:gsLst>
              <a:gs pos="0">
                <a:schemeClr val="accent1">
                  <a:alpha val="0"/>
                </a:schemeClr>
              </a:gs>
              <a:gs pos="100000">
                <a:schemeClr val="accent1">
                  <a:lumMod val="60000"/>
                  <a:lumOff val="4000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rot="0" flipH="0" flipV="0">
            <a:off x="7611006" y="4276720"/>
            <a:ext cx="348850"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0" flipH="0" flipV="0">
            <a:off x="1253901" y="1485900"/>
            <a:ext cx="1958473" cy="2727044"/>
          </a:xfrm>
          <a:prstGeom prst="rect">
            <a:avLst/>
          </a:prstGeom>
          <a:noFill/>
          <a:ln>
            <a:noFill/>
          </a:ln>
        </p:spPr>
        <p:txBody>
          <a:bodyPr vert="horz" wrap="square" lIns="0" tIns="0" rIns="0" bIns="0" rtlCol="0" anchor="b"/>
          <a:lstStyle/>
          <a:p>
            <a:pPr algn="l">
              <a:lnSpc>
                <a:spcPct val="110000"/>
              </a:lnSpc>
            </a:pPr>
            <a:r>
              <a:rPr kumimoji="1" lang="en-US" altLang="zh-CN" sz="8000">
                <a:ln w="12700">
                  <a:noFill/>
                </a:ln>
                <a:solidFill>
                  <a:srgbClr val="0F31BE">
                    <a:alpha val="100000"/>
                  </a:srgbClr>
                </a:solidFill>
                <a:latin typeface="Source Han Sans CN Bold"/>
                <a:ea typeface="Source Han Sans CN Bold"/>
                <a:cs typeface="Source Han Sans CN Bold"/>
              </a:rPr>
              <a:t>03</a:t>
            </a:r>
            <a:endParaRPr kumimoji="1" lang="zh-CN" altLang="en-US"/>
          </a:p>
        </p:txBody>
      </p:sp>
      <p:sp>
        <p:nvSpPr>
          <p:cNvPr id="8" name="标题 1"/>
          <p:cNvSpPr txBox="1"/>
          <p:nvPr/>
        </p:nvSpPr>
        <p:spPr>
          <a:xfrm rot="0" flipH="0" flipV="0">
            <a:off x="1253900" y="2644361"/>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0" flipH="0" flipV="0">
            <a:off x="1253900" y="4703350"/>
            <a:ext cx="6187153" cy="6350"/>
          </a:xfrm>
          <a:custGeom>
            <a:avLst/>
            <a:gdLst>
              <a:gd name="connsiteX0" fmla="*/ 0 w 5304498"/>
              <a:gd name="connsiteY0" fmla="*/ 0 h 6350"/>
              <a:gd name="connsiteX1" fmla="*/ 5304498 w 5304498"/>
              <a:gd name="connsiteY1" fmla="*/ 0 h 6350"/>
              <a:gd name="connsiteX2" fmla="*/ 5304498 w 5304498"/>
              <a:gd name="connsiteY2" fmla="*/ 6350 h 6350"/>
              <a:gd name="connsiteX3" fmla="*/ 0 w 5304498"/>
              <a:gd name="connsiteY3" fmla="*/ 6350 h 6350"/>
              <a:gd name="connsiteX4" fmla="*/ 0 w 5304498"/>
              <a:gd name="connsiteY4" fmla="*/ 0 h 6350"/>
            </a:gdLst>
            <a:rect l="l" t="t" r="r" b="b"/>
            <a:pathLst>
              <a:path w="5304498" h="6350">
                <a:moveTo>
                  <a:pt x="0" y="0"/>
                </a:moveTo>
                <a:lnTo>
                  <a:pt x="5304498" y="0"/>
                </a:lnTo>
                <a:lnTo>
                  <a:pt x="5304498" y="6350"/>
                </a:lnTo>
                <a:lnTo>
                  <a:pt x="0" y="6350"/>
                </a:lnTo>
                <a:lnTo>
                  <a:pt x="0" y="0"/>
                </a:lnTo>
              </a:path>
            </a:pathLst>
          </a:custGeom>
          <a:solidFill>
            <a:schemeClr val="accent1"/>
          </a:solidFill>
          <a:ln w="127"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2803662" y="3133274"/>
            <a:ext cx="4957519" cy="1426791"/>
          </a:xfrm>
          <a:prstGeom prst="rect">
            <a:avLst/>
          </a:prstGeom>
          <a:noFill/>
          <a:ln>
            <a:noFill/>
          </a:ln>
        </p:spPr>
        <p:txBody>
          <a:bodyPr vert="horz" wrap="square" lIns="0" tIns="0" rIns="0" bIns="0" rtlCol="0" anchor="t"/>
          <a:lstStyle/>
          <a:p>
            <a:pPr algn="l">
              <a:lnSpc>
                <a:spcPct val="130000"/>
              </a:lnSpc>
            </a:pPr>
            <a:r>
              <a:rPr kumimoji="1" lang="en-US" altLang="zh-CN" sz="3800">
                <a:ln w="12700">
                  <a:noFill/>
                </a:ln>
                <a:solidFill>
                  <a:srgbClr val="000000">
                    <a:alpha val="100000"/>
                  </a:srgbClr>
                </a:solidFill>
                <a:latin typeface="Source Han Sans CN Bold"/>
                <a:ea typeface="Source Han Sans CN Bold"/>
                <a:cs typeface="Source Han Sans CN Bold"/>
              </a:rPr>
              <a:t>How MCP Works</a:t>
            </a:r>
            <a:endParaRPr kumimoji="1" lang="zh-CN" altLang="en-US"/>
          </a:p>
        </p:txBody>
      </p:sp>
      <p:sp>
        <p:nvSpPr>
          <p:cNvPr id="11" name="标题 1"/>
          <p:cNvSpPr txBox="1"/>
          <p:nvPr/>
        </p:nvSpPr>
        <p:spPr>
          <a:xfrm rot="0" flipH="1" flipV="0">
            <a:off x="660399" y="5222459"/>
            <a:ext cx="742280" cy="742056"/>
          </a:xfrm>
          <a:custGeom>
            <a:avLst/>
            <a:gdLst>
              <a:gd name="connsiteX0" fmla="*/ 1191557 w 1191916"/>
              <a:gd name="connsiteY0" fmla="*/ 0 h 1191557"/>
              <a:gd name="connsiteX1" fmla="*/ 1191916 w 1191916"/>
              <a:gd name="connsiteY1" fmla="*/ 18 h 1191557"/>
              <a:gd name="connsiteX2" fmla="*/ 1191916 w 1191916"/>
              <a:gd name="connsiteY2" fmla="*/ 595816 h 1191557"/>
              <a:gd name="connsiteX3" fmla="*/ 1191556 w 1191916"/>
              <a:gd name="connsiteY3" fmla="*/ 595779 h 1191557"/>
              <a:gd name="connsiteX4" fmla="*/ 595778 w 1191916"/>
              <a:gd name="connsiteY4" fmla="*/ 1191557 h 1191557"/>
              <a:gd name="connsiteX5" fmla="*/ 0 w 1191916"/>
              <a:gd name="connsiteY5" fmla="*/ 1191557 h 1191557"/>
              <a:gd name="connsiteX6" fmla="*/ 1191557 w 1191916"/>
              <a:gd name="connsiteY6" fmla="*/ 0 h 1191557"/>
            </a:gdLst>
            <a:rect l="l" t="t" r="r" b="b"/>
            <a:pathLst>
              <a:path w="1191916" h="1191557">
                <a:moveTo>
                  <a:pt x="1191557" y="0"/>
                </a:moveTo>
                <a:lnTo>
                  <a:pt x="1191916" y="18"/>
                </a:lnTo>
                <a:lnTo>
                  <a:pt x="1191916" y="595816"/>
                </a:lnTo>
                <a:lnTo>
                  <a:pt x="1191556" y="595779"/>
                </a:lnTo>
                <a:cubicBezTo>
                  <a:pt x="862517" y="595779"/>
                  <a:pt x="595778" y="862518"/>
                  <a:pt x="595778" y="1191557"/>
                </a:cubicBezTo>
                <a:lnTo>
                  <a:pt x="0" y="1191557"/>
                </a:lnTo>
                <a:cubicBezTo>
                  <a:pt x="0" y="533478"/>
                  <a:pt x="533478" y="0"/>
                  <a:pt x="1191557" y="0"/>
                </a:cubicBezTo>
                <a:close/>
              </a:path>
            </a:pathLst>
          </a:custGeom>
          <a:gradFill>
            <a:gsLst>
              <a:gs pos="22000">
                <a:schemeClr val="accent1"/>
              </a:gs>
              <a:gs pos="100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
          <p:cNvPicPr>
            <a:picLocks noChangeAspect="1"/>
          </p:cNvPicPr>
          <p:nvPr/>
        </p:nvPicPr>
        <p:blipFill>
          <a:blip r:embed="rId3">
            <a:alphaModFix amt="100000"/>
          </a:blip>
          <a:srcRect l="0" t="0" r="0" b="0"/>
          <a:stretch>
            <a:fillRect/>
          </a:stretch>
        </p:blipFill>
        <p:spPr>
          <a:xfrm rot="0" flipH="0" flipV="0">
            <a:off x="7869976" y="1259637"/>
            <a:ext cx="4029556" cy="4874463"/>
          </a:xfrm>
          <a:prstGeom prst="rect">
            <a:avLst/>
          </a:prstGeom>
          <a:noFill/>
          <a:ln>
            <a:noFill/>
          </a:ln>
        </p:spPr>
      </p:pic>
      <p:sp>
        <p:nvSpPr>
          <p:cNvPr id="13" name="标题 1"/>
          <p:cNvSpPr txBox="1"/>
          <p:nvPr/>
        </p:nvSpPr>
        <p:spPr>
          <a:xfrm rot="0" flipH="0" flipV="0">
            <a:off x="660400" y="5947391"/>
            <a:ext cx="10858498" cy="288309"/>
          </a:xfrm>
          <a:custGeom>
            <a:avLst/>
            <a:gdLst>
              <a:gd name="connsiteX0" fmla="*/ 0 w 10858498"/>
              <a:gd name="connsiteY0" fmla="*/ 0 h 288309"/>
              <a:gd name="connsiteX1" fmla="*/ 10858498 w 10858498"/>
              <a:gd name="connsiteY1" fmla="*/ 0 h 288309"/>
              <a:gd name="connsiteX2" fmla="*/ 10858498 w 10858498"/>
              <a:gd name="connsiteY2" fmla="*/ 136473 h 288309"/>
              <a:gd name="connsiteX3" fmla="*/ 10706662 w 10858498"/>
              <a:gd name="connsiteY3" fmla="*/ 288309 h 288309"/>
              <a:gd name="connsiteX4" fmla="*/ 151836 w 10858498"/>
              <a:gd name="connsiteY4" fmla="*/ 288309 h 288309"/>
              <a:gd name="connsiteX5" fmla="*/ 0 w 10858498"/>
              <a:gd name="connsiteY5" fmla="*/ 136473 h 288309"/>
            </a:gdLst>
            <a:rect l="l" t="t" r="r" b="b"/>
            <a:pathLst>
              <a:path w="10858498" h="288309">
                <a:moveTo>
                  <a:pt x="0" y="0"/>
                </a:moveTo>
                <a:lnTo>
                  <a:pt x="10858498" y="0"/>
                </a:lnTo>
                <a:lnTo>
                  <a:pt x="10858498" y="136473"/>
                </a:lnTo>
                <a:cubicBezTo>
                  <a:pt x="10858498" y="220330"/>
                  <a:pt x="10790519" y="288309"/>
                  <a:pt x="10706662" y="288309"/>
                </a:cubicBezTo>
                <a:lnTo>
                  <a:pt x="151836" y="288309"/>
                </a:lnTo>
                <a:cubicBezTo>
                  <a:pt x="67979" y="288309"/>
                  <a:pt x="0" y="220330"/>
                  <a:pt x="0" y="136473"/>
                </a:cubicBezTo>
                <a:close/>
              </a:path>
            </a:pathLst>
          </a:custGeom>
          <a:solidFill>
            <a:schemeClr val="accent1"/>
          </a:solidFill>
          <a:ln w="12700" cap="sq">
            <a:noFill/>
            <a:miter/>
          </a:ln>
          <a:effectLst>
            <a:outerShdw dist="0" blurRad="152400" dir="0" sx="100000" sy="100000" kx="0" ky="0" algn="ctr" rotWithShape="0">
              <a:schemeClr val="accent1">
                <a:lumMod val="50000"/>
                <a:alpha val="1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0" flipH="0" flipV="0">
            <a:off x="8068650" y="3205233"/>
            <a:ext cx="691506" cy="2876550"/>
          </a:xfrm>
          <a:prstGeom prst="roundRect">
            <a:avLst>
              <a:gd name="adj" fmla="val 50000"/>
            </a:avLst>
          </a:prstGeom>
          <a:gradFill>
            <a:gsLst>
              <a:gs pos="17000">
                <a:schemeClr val="accent1">
                  <a:alpha val="13000"/>
                </a:schemeClr>
              </a:gs>
              <a:gs pos="63000">
                <a:schemeClr val="accent1">
                  <a:alpha val="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0" flipV="0">
            <a:off x="7205315" y="4861362"/>
            <a:ext cx="1522535" cy="996903"/>
          </a:xfrm>
          <a:custGeom>
            <a:avLst/>
            <a:gdLst>
              <a:gd name="connsiteX0" fmla="*/ 36251 w 1522535"/>
              <a:gd name="connsiteY0" fmla="*/ 72502 h 996903"/>
              <a:gd name="connsiteX1" fmla="*/ 0 w 1522535"/>
              <a:gd name="connsiteY1" fmla="*/ 36251 h 996903"/>
              <a:gd name="connsiteX2" fmla="*/ 36251 w 1522535"/>
              <a:gd name="connsiteY2" fmla="*/ 0 h 996903"/>
              <a:gd name="connsiteX3" fmla="*/ 72502 w 1522535"/>
              <a:gd name="connsiteY3" fmla="*/ 36251 h 996903"/>
              <a:gd name="connsiteX4" fmla="*/ 36251 w 1522535"/>
              <a:gd name="connsiteY4" fmla="*/ 72502 h 996903"/>
              <a:gd name="connsiteX5" fmla="*/ 398759 w 1522535"/>
              <a:gd name="connsiteY5" fmla="*/ 72502 h 996903"/>
              <a:gd name="connsiteX6" fmla="*/ 362508 w 1522535"/>
              <a:gd name="connsiteY6" fmla="*/ 36251 h 996903"/>
              <a:gd name="connsiteX7" fmla="*/ 398759 w 1522535"/>
              <a:gd name="connsiteY7" fmla="*/ 0 h 996903"/>
              <a:gd name="connsiteX8" fmla="*/ 435010 w 1522535"/>
              <a:gd name="connsiteY8" fmla="*/ 36251 h 996903"/>
              <a:gd name="connsiteX9" fmla="*/ 398759 w 1522535"/>
              <a:gd name="connsiteY9" fmla="*/ 72502 h 996903"/>
              <a:gd name="connsiteX10" fmla="*/ 761267 w 1522535"/>
              <a:gd name="connsiteY10" fmla="*/ 72502 h 996903"/>
              <a:gd name="connsiteX11" fmla="*/ 725016 w 1522535"/>
              <a:gd name="connsiteY11" fmla="*/ 36251 h 996903"/>
              <a:gd name="connsiteX12" fmla="*/ 761267 w 1522535"/>
              <a:gd name="connsiteY12" fmla="*/ 0 h 996903"/>
              <a:gd name="connsiteX13" fmla="*/ 797518 w 1522535"/>
              <a:gd name="connsiteY13" fmla="*/ 36251 h 996903"/>
              <a:gd name="connsiteX14" fmla="*/ 761267 w 1522535"/>
              <a:gd name="connsiteY14" fmla="*/ 72502 h 996903"/>
              <a:gd name="connsiteX15" fmla="*/ 1123776 w 1522535"/>
              <a:gd name="connsiteY15" fmla="*/ 72502 h 996903"/>
              <a:gd name="connsiteX16" fmla="*/ 1087525 w 1522535"/>
              <a:gd name="connsiteY16" fmla="*/ 36251 h 996903"/>
              <a:gd name="connsiteX17" fmla="*/ 1123776 w 1522535"/>
              <a:gd name="connsiteY17" fmla="*/ 0 h 996903"/>
              <a:gd name="connsiteX18" fmla="*/ 1160027 w 1522535"/>
              <a:gd name="connsiteY18" fmla="*/ 36251 h 996903"/>
              <a:gd name="connsiteX19" fmla="*/ 1123776 w 1522535"/>
              <a:gd name="connsiteY19" fmla="*/ 72502 h 996903"/>
              <a:gd name="connsiteX20" fmla="*/ 1486284 w 1522535"/>
              <a:gd name="connsiteY20" fmla="*/ 72502 h 996903"/>
              <a:gd name="connsiteX21" fmla="*/ 1450033 w 1522535"/>
              <a:gd name="connsiteY21" fmla="*/ 36251 h 996903"/>
              <a:gd name="connsiteX22" fmla="*/ 1486284 w 1522535"/>
              <a:gd name="connsiteY22" fmla="*/ 0 h 996903"/>
              <a:gd name="connsiteX23" fmla="*/ 1522535 w 1522535"/>
              <a:gd name="connsiteY23" fmla="*/ 36251 h 996903"/>
              <a:gd name="connsiteX24" fmla="*/ 1486284 w 1522535"/>
              <a:gd name="connsiteY24" fmla="*/ 72502 h 996903"/>
              <a:gd name="connsiteX25" fmla="*/ 36251 w 1522535"/>
              <a:gd name="connsiteY25" fmla="*/ 380636 h 996903"/>
              <a:gd name="connsiteX26" fmla="*/ 0 w 1522535"/>
              <a:gd name="connsiteY26" fmla="*/ 344385 h 996903"/>
              <a:gd name="connsiteX27" fmla="*/ 36251 w 1522535"/>
              <a:gd name="connsiteY27" fmla="*/ 308134 h 996903"/>
              <a:gd name="connsiteX28" fmla="*/ 72502 w 1522535"/>
              <a:gd name="connsiteY28" fmla="*/ 344385 h 996903"/>
              <a:gd name="connsiteX29" fmla="*/ 36251 w 1522535"/>
              <a:gd name="connsiteY29" fmla="*/ 380636 h 996903"/>
              <a:gd name="connsiteX30" fmla="*/ 398759 w 1522535"/>
              <a:gd name="connsiteY30" fmla="*/ 380636 h 996903"/>
              <a:gd name="connsiteX31" fmla="*/ 362508 w 1522535"/>
              <a:gd name="connsiteY31" fmla="*/ 344385 h 996903"/>
              <a:gd name="connsiteX32" fmla="*/ 398759 w 1522535"/>
              <a:gd name="connsiteY32" fmla="*/ 308134 h 996903"/>
              <a:gd name="connsiteX33" fmla="*/ 435010 w 1522535"/>
              <a:gd name="connsiteY33" fmla="*/ 344385 h 996903"/>
              <a:gd name="connsiteX34" fmla="*/ 398759 w 1522535"/>
              <a:gd name="connsiteY34" fmla="*/ 380636 h 996903"/>
              <a:gd name="connsiteX35" fmla="*/ 761267 w 1522535"/>
              <a:gd name="connsiteY35" fmla="*/ 380636 h 996903"/>
              <a:gd name="connsiteX36" fmla="*/ 725016 w 1522535"/>
              <a:gd name="connsiteY36" fmla="*/ 344385 h 996903"/>
              <a:gd name="connsiteX37" fmla="*/ 761267 w 1522535"/>
              <a:gd name="connsiteY37" fmla="*/ 308134 h 996903"/>
              <a:gd name="connsiteX38" fmla="*/ 797518 w 1522535"/>
              <a:gd name="connsiteY38" fmla="*/ 344385 h 996903"/>
              <a:gd name="connsiteX39" fmla="*/ 761267 w 1522535"/>
              <a:gd name="connsiteY39" fmla="*/ 380636 h 996903"/>
              <a:gd name="connsiteX40" fmla="*/ 1123776 w 1522535"/>
              <a:gd name="connsiteY40" fmla="*/ 380636 h 996903"/>
              <a:gd name="connsiteX41" fmla="*/ 1087525 w 1522535"/>
              <a:gd name="connsiteY41" fmla="*/ 344385 h 996903"/>
              <a:gd name="connsiteX42" fmla="*/ 1123776 w 1522535"/>
              <a:gd name="connsiteY42" fmla="*/ 308134 h 996903"/>
              <a:gd name="connsiteX43" fmla="*/ 1160027 w 1522535"/>
              <a:gd name="connsiteY43" fmla="*/ 344385 h 996903"/>
              <a:gd name="connsiteX44" fmla="*/ 1123776 w 1522535"/>
              <a:gd name="connsiteY44" fmla="*/ 380636 h 996903"/>
              <a:gd name="connsiteX45" fmla="*/ 1486284 w 1522535"/>
              <a:gd name="connsiteY45" fmla="*/ 380636 h 996903"/>
              <a:gd name="connsiteX46" fmla="*/ 1450033 w 1522535"/>
              <a:gd name="connsiteY46" fmla="*/ 344385 h 996903"/>
              <a:gd name="connsiteX47" fmla="*/ 1486284 w 1522535"/>
              <a:gd name="connsiteY47" fmla="*/ 308134 h 996903"/>
              <a:gd name="connsiteX48" fmla="*/ 1522535 w 1522535"/>
              <a:gd name="connsiteY48" fmla="*/ 344385 h 996903"/>
              <a:gd name="connsiteX49" fmla="*/ 1486284 w 1522535"/>
              <a:gd name="connsiteY49" fmla="*/ 380636 h 996903"/>
              <a:gd name="connsiteX50" fmla="*/ 36251 w 1522535"/>
              <a:gd name="connsiteY50" fmla="*/ 688769 h 996903"/>
              <a:gd name="connsiteX51" fmla="*/ 0 w 1522535"/>
              <a:gd name="connsiteY51" fmla="*/ 652518 h 996903"/>
              <a:gd name="connsiteX52" fmla="*/ 36251 w 1522535"/>
              <a:gd name="connsiteY52" fmla="*/ 616267 h 996903"/>
              <a:gd name="connsiteX53" fmla="*/ 72502 w 1522535"/>
              <a:gd name="connsiteY53" fmla="*/ 652518 h 996903"/>
              <a:gd name="connsiteX54" fmla="*/ 36251 w 1522535"/>
              <a:gd name="connsiteY54" fmla="*/ 688769 h 996903"/>
              <a:gd name="connsiteX55" fmla="*/ 398759 w 1522535"/>
              <a:gd name="connsiteY55" fmla="*/ 688769 h 996903"/>
              <a:gd name="connsiteX56" fmla="*/ 362508 w 1522535"/>
              <a:gd name="connsiteY56" fmla="*/ 652518 h 996903"/>
              <a:gd name="connsiteX57" fmla="*/ 398759 w 1522535"/>
              <a:gd name="connsiteY57" fmla="*/ 616267 h 996903"/>
              <a:gd name="connsiteX58" fmla="*/ 435010 w 1522535"/>
              <a:gd name="connsiteY58" fmla="*/ 652518 h 996903"/>
              <a:gd name="connsiteX59" fmla="*/ 398759 w 1522535"/>
              <a:gd name="connsiteY59" fmla="*/ 688769 h 996903"/>
              <a:gd name="connsiteX60" fmla="*/ 761267 w 1522535"/>
              <a:gd name="connsiteY60" fmla="*/ 688769 h 996903"/>
              <a:gd name="connsiteX61" fmla="*/ 725016 w 1522535"/>
              <a:gd name="connsiteY61" fmla="*/ 652518 h 996903"/>
              <a:gd name="connsiteX62" fmla="*/ 761267 w 1522535"/>
              <a:gd name="connsiteY62" fmla="*/ 616267 h 996903"/>
              <a:gd name="connsiteX63" fmla="*/ 797518 w 1522535"/>
              <a:gd name="connsiteY63" fmla="*/ 652518 h 996903"/>
              <a:gd name="connsiteX64" fmla="*/ 761267 w 1522535"/>
              <a:gd name="connsiteY64" fmla="*/ 688769 h 996903"/>
              <a:gd name="connsiteX65" fmla="*/ 1123776 w 1522535"/>
              <a:gd name="connsiteY65" fmla="*/ 688769 h 996903"/>
              <a:gd name="connsiteX66" fmla="*/ 1087525 w 1522535"/>
              <a:gd name="connsiteY66" fmla="*/ 652518 h 996903"/>
              <a:gd name="connsiteX67" fmla="*/ 1123776 w 1522535"/>
              <a:gd name="connsiteY67" fmla="*/ 616267 h 996903"/>
              <a:gd name="connsiteX68" fmla="*/ 1160027 w 1522535"/>
              <a:gd name="connsiteY68" fmla="*/ 652518 h 996903"/>
              <a:gd name="connsiteX69" fmla="*/ 1123776 w 1522535"/>
              <a:gd name="connsiteY69" fmla="*/ 688769 h 996903"/>
              <a:gd name="connsiteX70" fmla="*/ 1486284 w 1522535"/>
              <a:gd name="connsiteY70" fmla="*/ 688769 h 996903"/>
              <a:gd name="connsiteX71" fmla="*/ 1450033 w 1522535"/>
              <a:gd name="connsiteY71" fmla="*/ 652518 h 996903"/>
              <a:gd name="connsiteX72" fmla="*/ 1486284 w 1522535"/>
              <a:gd name="connsiteY72" fmla="*/ 616267 h 996903"/>
              <a:gd name="connsiteX73" fmla="*/ 1522535 w 1522535"/>
              <a:gd name="connsiteY73" fmla="*/ 652518 h 996903"/>
              <a:gd name="connsiteX74" fmla="*/ 1486284 w 1522535"/>
              <a:gd name="connsiteY74" fmla="*/ 688769 h 996903"/>
              <a:gd name="connsiteX75" fmla="*/ 36251 w 1522535"/>
              <a:gd name="connsiteY75" fmla="*/ 996903 h 996903"/>
              <a:gd name="connsiteX76" fmla="*/ 0 w 1522535"/>
              <a:gd name="connsiteY76" fmla="*/ 960652 h 996903"/>
              <a:gd name="connsiteX77" fmla="*/ 36251 w 1522535"/>
              <a:gd name="connsiteY77" fmla="*/ 924401 h 996903"/>
              <a:gd name="connsiteX78" fmla="*/ 72502 w 1522535"/>
              <a:gd name="connsiteY78" fmla="*/ 960652 h 996903"/>
              <a:gd name="connsiteX79" fmla="*/ 36251 w 1522535"/>
              <a:gd name="connsiteY79" fmla="*/ 996903 h 996903"/>
              <a:gd name="connsiteX80" fmla="*/ 398759 w 1522535"/>
              <a:gd name="connsiteY80" fmla="*/ 996903 h 996903"/>
              <a:gd name="connsiteX81" fmla="*/ 362508 w 1522535"/>
              <a:gd name="connsiteY81" fmla="*/ 960652 h 996903"/>
              <a:gd name="connsiteX82" fmla="*/ 398759 w 1522535"/>
              <a:gd name="connsiteY82" fmla="*/ 924401 h 996903"/>
              <a:gd name="connsiteX83" fmla="*/ 435010 w 1522535"/>
              <a:gd name="connsiteY83" fmla="*/ 960652 h 996903"/>
              <a:gd name="connsiteX84" fmla="*/ 398759 w 1522535"/>
              <a:gd name="connsiteY84" fmla="*/ 996903 h 996903"/>
              <a:gd name="connsiteX85" fmla="*/ 761267 w 1522535"/>
              <a:gd name="connsiteY85" fmla="*/ 996903 h 996903"/>
              <a:gd name="connsiteX86" fmla="*/ 725016 w 1522535"/>
              <a:gd name="connsiteY86" fmla="*/ 960652 h 996903"/>
              <a:gd name="connsiteX87" fmla="*/ 761267 w 1522535"/>
              <a:gd name="connsiteY87" fmla="*/ 924401 h 996903"/>
              <a:gd name="connsiteX88" fmla="*/ 797518 w 1522535"/>
              <a:gd name="connsiteY88" fmla="*/ 960652 h 996903"/>
              <a:gd name="connsiteX89" fmla="*/ 761267 w 1522535"/>
              <a:gd name="connsiteY89" fmla="*/ 996903 h 996903"/>
              <a:gd name="connsiteX90" fmla="*/ 1123776 w 1522535"/>
              <a:gd name="connsiteY90" fmla="*/ 996903 h 996903"/>
              <a:gd name="connsiteX91" fmla="*/ 1087525 w 1522535"/>
              <a:gd name="connsiteY91" fmla="*/ 960652 h 996903"/>
              <a:gd name="connsiteX92" fmla="*/ 1123776 w 1522535"/>
              <a:gd name="connsiteY92" fmla="*/ 924401 h 996903"/>
              <a:gd name="connsiteX93" fmla="*/ 1160027 w 1522535"/>
              <a:gd name="connsiteY93" fmla="*/ 960652 h 996903"/>
              <a:gd name="connsiteX94" fmla="*/ 1123776 w 1522535"/>
              <a:gd name="connsiteY94" fmla="*/ 996903 h 996903"/>
              <a:gd name="connsiteX95" fmla="*/ 1486284 w 1522535"/>
              <a:gd name="connsiteY95" fmla="*/ 996903 h 996903"/>
              <a:gd name="connsiteX96" fmla="*/ 1450033 w 1522535"/>
              <a:gd name="connsiteY96" fmla="*/ 960652 h 996903"/>
              <a:gd name="connsiteX97" fmla="*/ 1486284 w 1522535"/>
              <a:gd name="connsiteY97" fmla="*/ 924401 h 996903"/>
              <a:gd name="connsiteX98" fmla="*/ 1522535 w 1522535"/>
              <a:gd name="connsiteY98" fmla="*/ 960652 h 996903"/>
              <a:gd name="connsiteX99" fmla="*/ 1486284 w 1522535"/>
              <a:gd name="connsiteY99" fmla="*/ 996903 h 996903"/>
            </a:gdLst>
            <a:rect l="l" t="t" r="r" b="b"/>
            <a:pathLst>
              <a:path w="1522535" h="996903">
                <a:moveTo>
                  <a:pt x="36251" y="72502"/>
                </a:moveTo>
                <a:cubicBezTo>
                  <a:pt x="16230" y="72502"/>
                  <a:pt x="0" y="56272"/>
                  <a:pt x="0" y="36251"/>
                </a:cubicBezTo>
                <a:cubicBezTo>
                  <a:pt x="0" y="16230"/>
                  <a:pt x="16230" y="0"/>
                  <a:pt x="36251" y="0"/>
                </a:cubicBezTo>
                <a:cubicBezTo>
                  <a:pt x="56272" y="0"/>
                  <a:pt x="72502" y="16230"/>
                  <a:pt x="72502" y="36251"/>
                </a:cubicBezTo>
                <a:cubicBezTo>
                  <a:pt x="72502" y="56272"/>
                  <a:pt x="56272" y="72502"/>
                  <a:pt x="36251" y="72502"/>
                </a:cubicBezTo>
                <a:close/>
                <a:moveTo>
                  <a:pt x="398759" y="72502"/>
                </a:moveTo>
                <a:cubicBezTo>
                  <a:pt x="378738" y="72502"/>
                  <a:pt x="362508" y="56272"/>
                  <a:pt x="362508" y="36251"/>
                </a:cubicBezTo>
                <a:cubicBezTo>
                  <a:pt x="362508" y="16230"/>
                  <a:pt x="378738" y="0"/>
                  <a:pt x="398759" y="0"/>
                </a:cubicBezTo>
                <a:cubicBezTo>
                  <a:pt x="418780" y="0"/>
                  <a:pt x="435010" y="16230"/>
                  <a:pt x="435010" y="36251"/>
                </a:cubicBezTo>
                <a:cubicBezTo>
                  <a:pt x="435010" y="56272"/>
                  <a:pt x="418780" y="72502"/>
                  <a:pt x="398759" y="72502"/>
                </a:cubicBezTo>
                <a:close/>
                <a:moveTo>
                  <a:pt x="761267" y="72502"/>
                </a:moveTo>
                <a:cubicBezTo>
                  <a:pt x="741246" y="72502"/>
                  <a:pt x="725016" y="56272"/>
                  <a:pt x="725016" y="36251"/>
                </a:cubicBezTo>
                <a:cubicBezTo>
                  <a:pt x="725016" y="16230"/>
                  <a:pt x="741246" y="0"/>
                  <a:pt x="761267" y="0"/>
                </a:cubicBezTo>
                <a:cubicBezTo>
                  <a:pt x="781288" y="0"/>
                  <a:pt x="797518" y="16230"/>
                  <a:pt x="797518" y="36251"/>
                </a:cubicBezTo>
                <a:cubicBezTo>
                  <a:pt x="797518" y="56272"/>
                  <a:pt x="781288" y="72502"/>
                  <a:pt x="761267" y="72502"/>
                </a:cubicBezTo>
                <a:close/>
                <a:moveTo>
                  <a:pt x="1123776" y="72502"/>
                </a:moveTo>
                <a:cubicBezTo>
                  <a:pt x="1103755" y="72502"/>
                  <a:pt x="1087525" y="56272"/>
                  <a:pt x="1087525" y="36251"/>
                </a:cubicBezTo>
                <a:cubicBezTo>
                  <a:pt x="1087525" y="16230"/>
                  <a:pt x="1103755" y="0"/>
                  <a:pt x="1123776" y="0"/>
                </a:cubicBezTo>
                <a:cubicBezTo>
                  <a:pt x="1143797" y="0"/>
                  <a:pt x="1160027" y="16230"/>
                  <a:pt x="1160027" y="36251"/>
                </a:cubicBezTo>
                <a:cubicBezTo>
                  <a:pt x="1160027" y="56272"/>
                  <a:pt x="1143797" y="72502"/>
                  <a:pt x="1123776" y="72502"/>
                </a:cubicBezTo>
                <a:close/>
                <a:moveTo>
                  <a:pt x="1486284" y="72502"/>
                </a:moveTo>
                <a:cubicBezTo>
                  <a:pt x="1466263" y="72502"/>
                  <a:pt x="1450033" y="56272"/>
                  <a:pt x="1450033" y="36251"/>
                </a:cubicBezTo>
                <a:cubicBezTo>
                  <a:pt x="1450033" y="16230"/>
                  <a:pt x="1466263" y="0"/>
                  <a:pt x="1486284" y="0"/>
                </a:cubicBezTo>
                <a:cubicBezTo>
                  <a:pt x="1506305" y="0"/>
                  <a:pt x="1522535" y="16230"/>
                  <a:pt x="1522535" y="36251"/>
                </a:cubicBezTo>
                <a:cubicBezTo>
                  <a:pt x="1522535" y="56272"/>
                  <a:pt x="1506305" y="72502"/>
                  <a:pt x="1486284" y="72502"/>
                </a:cubicBezTo>
                <a:close/>
                <a:moveTo>
                  <a:pt x="36251" y="380636"/>
                </a:moveTo>
                <a:cubicBezTo>
                  <a:pt x="16230" y="380636"/>
                  <a:pt x="0" y="364406"/>
                  <a:pt x="0" y="344385"/>
                </a:cubicBezTo>
                <a:cubicBezTo>
                  <a:pt x="0" y="324364"/>
                  <a:pt x="16230" y="308134"/>
                  <a:pt x="36251" y="308134"/>
                </a:cubicBezTo>
                <a:cubicBezTo>
                  <a:pt x="56272" y="308134"/>
                  <a:pt x="72502" y="324364"/>
                  <a:pt x="72502" y="344385"/>
                </a:cubicBezTo>
                <a:cubicBezTo>
                  <a:pt x="72502" y="364406"/>
                  <a:pt x="56272" y="380636"/>
                  <a:pt x="36251" y="380636"/>
                </a:cubicBezTo>
                <a:close/>
                <a:moveTo>
                  <a:pt x="398759" y="380636"/>
                </a:moveTo>
                <a:cubicBezTo>
                  <a:pt x="378738" y="380636"/>
                  <a:pt x="362508" y="364406"/>
                  <a:pt x="362508" y="344385"/>
                </a:cubicBezTo>
                <a:cubicBezTo>
                  <a:pt x="362508" y="324364"/>
                  <a:pt x="378738" y="308134"/>
                  <a:pt x="398759" y="308134"/>
                </a:cubicBezTo>
                <a:cubicBezTo>
                  <a:pt x="418780" y="308134"/>
                  <a:pt x="435010" y="324364"/>
                  <a:pt x="435010" y="344385"/>
                </a:cubicBezTo>
                <a:cubicBezTo>
                  <a:pt x="435010" y="364406"/>
                  <a:pt x="418780" y="380636"/>
                  <a:pt x="398759" y="380636"/>
                </a:cubicBezTo>
                <a:close/>
                <a:moveTo>
                  <a:pt x="761267" y="380636"/>
                </a:moveTo>
                <a:cubicBezTo>
                  <a:pt x="741246" y="380636"/>
                  <a:pt x="725016" y="364406"/>
                  <a:pt x="725016" y="344385"/>
                </a:cubicBezTo>
                <a:cubicBezTo>
                  <a:pt x="725016" y="324364"/>
                  <a:pt x="741246" y="308134"/>
                  <a:pt x="761267" y="308134"/>
                </a:cubicBezTo>
                <a:cubicBezTo>
                  <a:pt x="781288" y="308134"/>
                  <a:pt x="797518" y="324364"/>
                  <a:pt x="797518" y="344385"/>
                </a:cubicBezTo>
                <a:cubicBezTo>
                  <a:pt x="797518" y="364406"/>
                  <a:pt x="781288" y="380636"/>
                  <a:pt x="761267" y="380636"/>
                </a:cubicBezTo>
                <a:close/>
                <a:moveTo>
                  <a:pt x="1123776" y="380636"/>
                </a:moveTo>
                <a:cubicBezTo>
                  <a:pt x="1103755" y="380636"/>
                  <a:pt x="1087525" y="364406"/>
                  <a:pt x="1087525" y="344385"/>
                </a:cubicBezTo>
                <a:cubicBezTo>
                  <a:pt x="1087525" y="324364"/>
                  <a:pt x="1103755" y="308134"/>
                  <a:pt x="1123776" y="308134"/>
                </a:cubicBezTo>
                <a:cubicBezTo>
                  <a:pt x="1143797" y="308134"/>
                  <a:pt x="1160027" y="324364"/>
                  <a:pt x="1160027" y="344385"/>
                </a:cubicBezTo>
                <a:cubicBezTo>
                  <a:pt x="1160027" y="364406"/>
                  <a:pt x="1143797" y="380636"/>
                  <a:pt x="1123776" y="380636"/>
                </a:cubicBezTo>
                <a:close/>
                <a:moveTo>
                  <a:pt x="1486284" y="380636"/>
                </a:moveTo>
                <a:cubicBezTo>
                  <a:pt x="1466263" y="380636"/>
                  <a:pt x="1450033" y="364406"/>
                  <a:pt x="1450033" y="344385"/>
                </a:cubicBezTo>
                <a:cubicBezTo>
                  <a:pt x="1450033" y="324364"/>
                  <a:pt x="1466263" y="308134"/>
                  <a:pt x="1486284" y="308134"/>
                </a:cubicBezTo>
                <a:cubicBezTo>
                  <a:pt x="1506305" y="308134"/>
                  <a:pt x="1522535" y="324364"/>
                  <a:pt x="1522535" y="344385"/>
                </a:cubicBezTo>
                <a:cubicBezTo>
                  <a:pt x="1522535" y="364406"/>
                  <a:pt x="1506305" y="380636"/>
                  <a:pt x="1486284" y="380636"/>
                </a:cubicBezTo>
                <a:close/>
                <a:moveTo>
                  <a:pt x="36251" y="688769"/>
                </a:moveTo>
                <a:cubicBezTo>
                  <a:pt x="16230" y="688769"/>
                  <a:pt x="0" y="672539"/>
                  <a:pt x="0" y="652518"/>
                </a:cubicBezTo>
                <a:cubicBezTo>
                  <a:pt x="0" y="632497"/>
                  <a:pt x="16230" y="616267"/>
                  <a:pt x="36251" y="616267"/>
                </a:cubicBezTo>
                <a:cubicBezTo>
                  <a:pt x="56272" y="616267"/>
                  <a:pt x="72502" y="632497"/>
                  <a:pt x="72502" y="652518"/>
                </a:cubicBezTo>
                <a:cubicBezTo>
                  <a:pt x="72502" y="672539"/>
                  <a:pt x="56272" y="688769"/>
                  <a:pt x="36251" y="688769"/>
                </a:cubicBezTo>
                <a:close/>
                <a:moveTo>
                  <a:pt x="398759" y="688769"/>
                </a:moveTo>
                <a:cubicBezTo>
                  <a:pt x="378738" y="688769"/>
                  <a:pt x="362508" y="672539"/>
                  <a:pt x="362508" y="652518"/>
                </a:cubicBezTo>
                <a:cubicBezTo>
                  <a:pt x="362508" y="632497"/>
                  <a:pt x="378738" y="616267"/>
                  <a:pt x="398759" y="616267"/>
                </a:cubicBezTo>
                <a:cubicBezTo>
                  <a:pt x="418780" y="616267"/>
                  <a:pt x="435010" y="632497"/>
                  <a:pt x="435010" y="652518"/>
                </a:cubicBezTo>
                <a:cubicBezTo>
                  <a:pt x="435010" y="672539"/>
                  <a:pt x="418780" y="688769"/>
                  <a:pt x="398759" y="688769"/>
                </a:cubicBezTo>
                <a:close/>
                <a:moveTo>
                  <a:pt x="761267" y="688769"/>
                </a:moveTo>
                <a:cubicBezTo>
                  <a:pt x="741246" y="688769"/>
                  <a:pt x="725016" y="672539"/>
                  <a:pt x="725016" y="652518"/>
                </a:cubicBezTo>
                <a:cubicBezTo>
                  <a:pt x="725016" y="632497"/>
                  <a:pt x="741246" y="616267"/>
                  <a:pt x="761267" y="616267"/>
                </a:cubicBezTo>
                <a:cubicBezTo>
                  <a:pt x="781288" y="616267"/>
                  <a:pt x="797518" y="632497"/>
                  <a:pt x="797518" y="652518"/>
                </a:cubicBezTo>
                <a:cubicBezTo>
                  <a:pt x="797518" y="672539"/>
                  <a:pt x="781288" y="688769"/>
                  <a:pt x="761267" y="688769"/>
                </a:cubicBezTo>
                <a:close/>
                <a:moveTo>
                  <a:pt x="1123776" y="688769"/>
                </a:moveTo>
                <a:cubicBezTo>
                  <a:pt x="1103755" y="688769"/>
                  <a:pt x="1087525" y="672539"/>
                  <a:pt x="1087525" y="652518"/>
                </a:cubicBezTo>
                <a:cubicBezTo>
                  <a:pt x="1087525" y="632497"/>
                  <a:pt x="1103755" y="616267"/>
                  <a:pt x="1123776" y="616267"/>
                </a:cubicBezTo>
                <a:cubicBezTo>
                  <a:pt x="1143797" y="616267"/>
                  <a:pt x="1160027" y="632497"/>
                  <a:pt x="1160027" y="652518"/>
                </a:cubicBezTo>
                <a:cubicBezTo>
                  <a:pt x="1160027" y="672539"/>
                  <a:pt x="1143797" y="688769"/>
                  <a:pt x="1123776" y="688769"/>
                </a:cubicBezTo>
                <a:close/>
                <a:moveTo>
                  <a:pt x="1486284" y="688769"/>
                </a:moveTo>
                <a:cubicBezTo>
                  <a:pt x="1466263" y="688769"/>
                  <a:pt x="1450033" y="672539"/>
                  <a:pt x="1450033" y="652518"/>
                </a:cubicBezTo>
                <a:cubicBezTo>
                  <a:pt x="1450033" y="632497"/>
                  <a:pt x="1466263" y="616267"/>
                  <a:pt x="1486284" y="616267"/>
                </a:cubicBezTo>
                <a:cubicBezTo>
                  <a:pt x="1506305" y="616267"/>
                  <a:pt x="1522535" y="632497"/>
                  <a:pt x="1522535" y="652518"/>
                </a:cubicBezTo>
                <a:cubicBezTo>
                  <a:pt x="1522535" y="672539"/>
                  <a:pt x="1506305" y="688769"/>
                  <a:pt x="1486284" y="688769"/>
                </a:cubicBezTo>
                <a:close/>
                <a:moveTo>
                  <a:pt x="36251" y="996903"/>
                </a:moveTo>
                <a:cubicBezTo>
                  <a:pt x="16230" y="996903"/>
                  <a:pt x="0" y="980673"/>
                  <a:pt x="0" y="960652"/>
                </a:cubicBezTo>
                <a:cubicBezTo>
                  <a:pt x="0" y="940631"/>
                  <a:pt x="16230" y="924401"/>
                  <a:pt x="36251" y="924401"/>
                </a:cubicBezTo>
                <a:cubicBezTo>
                  <a:pt x="56272" y="924401"/>
                  <a:pt x="72502" y="940631"/>
                  <a:pt x="72502" y="960652"/>
                </a:cubicBezTo>
                <a:cubicBezTo>
                  <a:pt x="72502" y="980673"/>
                  <a:pt x="56272" y="996903"/>
                  <a:pt x="36251" y="996903"/>
                </a:cubicBezTo>
                <a:close/>
                <a:moveTo>
                  <a:pt x="398759" y="996903"/>
                </a:moveTo>
                <a:cubicBezTo>
                  <a:pt x="378738" y="996903"/>
                  <a:pt x="362508" y="980673"/>
                  <a:pt x="362508" y="960652"/>
                </a:cubicBezTo>
                <a:cubicBezTo>
                  <a:pt x="362508" y="940631"/>
                  <a:pt x="378738" y="924401"/>
                  <a:pt x="398759" y="924401"/>
                </a:cubicBezTo>
                <a:cubicBezTo>
                  <a:pt x="418780" y="924401"/>
                  <a:pt x="435010" y="940631"/>
                  <a:pt x="435010" y="960652"/>
                </a:cubicBezTo>
                <a:cubicBezTo>
                  <a:pt x="435010" y="980673"/>
                  <a:pt x="418780" y="996903"/>
                  <a:pt x="398759" y="996903"/>
                </a:cubicBezTo>
                <a:close/>
                <a:moveTo>
                  <a:pt x="761267" y="996903"/>
                </a:moveTo>
                <a:cubicBezTo>
                  <a:pt x="741246" y="996903"/>
                  <a:pt x="725016" y="980673"/>
                  <a:pt x="725016" y="960652"/>
                </a:cubicBezTo>
                <a:cubicBezTo>
                  <a:pt x="725016" y="940631"/>
                  <a:pt x="741246" y="924401"/>
                  <a:pt x="761267" y="924401"/>
                </a:cubicBezTo>
                <a:cubicBezTo>
                  <a:pt x="781288" y="924401"/>
                  <a:pt x="797518" y="940631"/>
                  <a:pt x="797518" y="960652"/>
                </a:cubicBezTo>
                <a:cubicBezTo>
                  <a:pt x="797518" y="980673"/>
                  <a:pt x="781288" y="996903"/>
                  <a:pt x="761267" y="996903"/>
                </a:cubicBezTo>
                <a:close/>
                <a:moveTo>
                  <a:pt x="1123776" y="996903"/>
                </a:moveTo>
                <a:cubicBezTo>
                  <a:pt x="1103755" y="996903"/>
                  <a:pt x="1087525" y="980673"/>
                  <a:pt x="1087525" y="960652"/>
                </a:cubicBezTo>
                <a:cubicBezTo>
                  <a:pt x="1087525" y="940631"/>
                  <a:pt x="1103755" y="924401"/>
                  <a:pt x="1123776" y="924401"/>
                </a:cubicBezTo>
                <a:cubicBezTo>
                  <a:pt x="1143797" y="924401"/>
                  <a:pt x="1160027" y="940631"/>
                  <a:pt x="1160027" y="960652"/>
                </a:cubicBezTo>
                <a:cubicBezTo>
                  <a:pt x="1160027" y="980673"/>
                  <a:pt x="1143797" y="996903"/>
                  <a:pt x="1123776" y="996903"/>
                </a:cubicBezTo>
                <a:close/>
                <a:moveTo>
                  <a:pt x="1486284" y="996903"/>
                </a:moveTo>
                <a:cubicBezTo>
                  <a:pt x="1466263" y="996903"/>
                  <a:pt x="1450033" y="980673"/>
                  <a:pt x="1450033" y="960652"/>
                </a:cubicBezTo>
                <a:cubicBezTo>
                  <a:pt x="1450033" y="940631"/>
                  <a:pt x="1466263" y="924401"/>
                  <a:pt x="1486284" y="924401"/>
                </a:cubicBezTo>
                <a:cubicBezTo>
                  <a:pt x="1506305" y="924401"/>
                  <a:pt x="1522535" y="940631"/>
                  <a:pt x="1522535" y="960652"/>
                </a:cubicBezTo>
                <a:cubicBezTo>
                  <a:pt x="1522535" y="980673"/>
                  <a:pt x="1506305" y="996903"/>
                  <a:pt x="1486284" y="996903"/>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0" flipH="0" flipV="0">
            <a:off x="1251572" y="1995942"/>
            <a:ext cx="2346328" cy="291363"/>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lnSpc>
                <a:spcPct val="110000"/>
              </a:lnSpc>
            </a:pPr>
            <a:endParaRPr kumimoji="1" lang="zh-CN" alt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60400" y="5461435"/>
            <a:ext cx="10858500" cy="36000"/>
          </a:xfrm>
          <a:prstGeom prst="rect">
            <a:avLst/>
          </a:prstGeom>
          <a:solidFill>
            <a:schemeClr val="accent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60400" y="1532964"/>
            <a:ext cx="965200" cy="558800"/>
          </a:xfrm>
          <a:prstGeom prst="rect">
            <a:avLst/>
          </a:prstGeom>
          <a:noFill/>
          <a:ln>
            <a:noFill/>
          </a:ln>
        </p:spPr>
        <p:txBody>
          <a:bodyPr vert="horz" wrap="square" lIns="0" tIns="0" rIns="0" bIns="0" rtlCol="0" anchor="t">
            <a:spAutoFit/>
          </a:bodyPr>
          <a:lstStyle/>
          <a:p>
            <a:pPr algn="ctr">
              <a:lnSpc>
                <a:spcPct val="100000"/>
              </a:lnSpc>
            </a:pPr>
            <a:r>
              <a:rPr kumimoji="1" lang="en-US" altLang="zh-CN" sz="4400">
                <a:ln w="12700">
                  <a:noFill/>
                </a:ln>
                <a:solidFill>
                  <a:srgbClr val="0F31BE">
                    <a:alpha val="100000"/>
                  </a:srgbClr>
                </a:solidFill>
                <a:latin typeface="Source Han Sans"/>
                <a:ea typeface="Source Han Sans"/>
                <a:cs typeface="Source Han Sans"/>
              </a:rPr>
              <a:t>01</a:t>
            </a:r>
            <a:endParaRPr kumimoji="1" lang="zh-CN" altLang="en-US"/>
          </a:p>
        </p:txBody>
      </p:sp>
      <p:sp>
        <p:nvSpPr>
          <p:cNvPr id="5" name="标题 1"/>
          <p:cNvSpPr txBox="1"/>
          <p:nvPr/>
        </p:nvSpPr>
        <p:spPr>
          <a:xfrm rot="0" flipH="0" flipV="0">
            <a:off x="662680" y="1967946"/>
            <a:ext cx="3240000" cy="3060000"/>
          </a:xfrm>
          <a:prstGeom prst="rect">
            <a:avLst/>
          </a:prstGeom>
          <a:solidFill>
            <a:schemeClr val="bg1"/>
          </a:solidFill>
          <a:ln w="12700" cap="sq">
            <a:noFill/>
            <a:miter/>
          </a:ln>
          <a:effectLst>
            <a:outerShdw dist="76200" blurRad="254000" dir="2700000" sx="100000" sy="100000" kx="0" ky="0" algn="tl"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cxnSp>
        <p:nvCxnSpPr>
          <p:cNvPr id="6" name="标题 1"/>
          <p:cNvCxnSpPr/>
          <p:nvPr/>
        </p:nvCxnSpPr>
        <p:spPr>
          <a:xfrm rot="0" flipH="0" flipV="0">
            <a:off x="662680" y="1967946"/>
            <a:ext cx="3240000" cy="0"/>
          </a:xfrm>
          <a:prstGeom prst="line">
            <a:avLst/>
          </a:prstGeom>
          <a:noFill/>
          <a:ln w="38100" cap="sq">
            <a:solidFill>
              <a:schemeClr val="accent1"/>
            </a:solidFill>
            <a:miter/>
          </a:ln>
        </p:spPr>
      </p:cxnSp>
      <p:sp>
        <p:nvSpPr>
          <p:cNvPr id="7" name="标题 1"/>
          <p:cNvSpPr txBox="1"/>
          <p:nvPr/>
        </p:nvSpPr>
        <p:spPr>
          <a:xfrm rot="0" flipH="0" flipV="0">
            <a:off x="932680" y="2210335"/>
            <a:ext cx="2700000" cy="540000"/>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Hosts, Clients, and Servers</a:t>
            </a:r>
            <a:endParaRPr kumimoji="1" lang="zh-CN" altLang="en-US"/>
          </a:p>
        </p:txBody>
      </p:sp>
      <p:sp>
        <p:nvSpPr>
          <p:cNvPr id="8" name="标题 1"/>
          <p:cNvSpPr txBox="1"/>
          <p:nvPr/>
        </p:nvSpPr>
        <p:spPr>
          <a:xfrm rot="0" flipH="0" flipV="0">
            <a:off x="932680" y="2821893"/>
            <a:ext cx="2700000" cy="1931362"/>
          </a:xfrm>
          <a:prstGeom prst="rect">
            <a:avLst/>
          </a:prstGeom>
          <a:noFill/>
          <a:ln>
            <a:noFill/>
          </a:ln>
        </p:spPr>
        <p:txBody>
          <a:bodyPr vert="horz" wrap="square" lIns="0" tIns="0" rIns="0" bIns="0" rtlCol="0" anchor="t"/>
          <a:lstStyle/>
          <a:p>
            <a:pPr algn="l">
              <a:lnSpc>
                <a:spcPct val="150000"/>
              </a:lnSpc>
            </a:pPr>
            <a:r>
              <a:rPr kumimoji="1" lang="en-US" altLang="zh-CN" sz="1127">
                <a:ln w="12700">
                  <a:noFill/>
                </a:ln>
                <a:solidFill>
                  <a:srgbClr val="595959">
                    <a:alpha val="100000"/>
                  </a:srgbClr>
                </a:solidFill>
                <a:latin typeface="Source Han Sans"/>
                <a:ea typeface="Source Han Sans"/>
                <a:cs typeface="Source Han Sans"/>
              </a:rPr>
              <a:t>Hosts: Applications like Claude Desktop or AI- enhanced IDEs where LLMs reside and initiate communication.
Clients: Lightweight protocol clients embedded within hosts, maintaining one- to- one connections with servers.
Servers: Independent processes that expose specific capabilities through the MCP standard.</a:t>
            </a:r>
            <a:endParaRPr kumimoji="1" lang="zh-CN" altLang="en-US"/>
          </a:p>
        </p:txBody>
      </p:sp>
      <p:sp>
        <p:nvSpPr>
          <p:cNvPr id="9" name="标题 1"/>
          <p:cNvSpPr txBox="1"/>
          <p:nvPr/>
        </p:nvSpPr>
        <p:spPr>
          <a:xfrm rot="0" flipH="0" flipV="0">
            <a:off x="8277775" y="1532964"/>
            <a:ext cx="965200" cy="558800"/>
          </a:xfrm>
          <a:prstGeom prst="rect">
            <a:avLst/>
          </a:prstGeom>
          <a:noFill/>
          <a:ln>
            <a:noFill/>
          </a:ln>
        </p:spPr>
        <p:txBody>
          <a:bodyPr vert="horz" wrap="square" lIns="0" tIns="0" rIns="0" bIns="0" rtlCol="0" anchor="t">
            <a:spAutoFit/>
          </a:bodyPr>
          <a:lstStyle/>
          <a:p>
            <a:pPr algn="ctr">
              <a:lnSpc>
                <a:spcPct val="100000"/>
              </a:lnSpc>
            </a:pPr>
            <a:r>
              <a:rPr kumimoji="1" lang="en-US" altLang="zh-CN" sz="4400">
                <a:ln w="12700">
                  <a:noFill/>
                </a:ln>
                <a:solidFill>
                  <a:srgbClr val="0F31BE">
                    <a:alpha val="100000"/>
                  </a:srgbClr>
                </a:solidFill>
                <a:latin typeface="Source Han Sans"/>
                <a:ea typeface="Source Han Sans"/>
                <a:cs typeface="Source Han Sans"/>
              </a:rPr>
              <a:t>03</a:t>
            </a:r>
            <a:endParaRPr kumimoji="1" lang="zh-CN" altLang="en-US"/>
          </a:p>
        </p:txBody>
      </p:sp>
      <p:sp>
        <p:nvSpPr>
          <p:cNvPr id="10" name="标题 1"/>
          <p:cNvSpPr txBox="1"/>
          <p:nvPr/>
        </p:nvSpPr>
        <p:spPr>
          <a:xfrm rot="0" flipH="0" flipV="0">
            <a:off x="8278900" y="1967946"/>
            <a:ext cx="3240000" cy="3060000"/>
          </a:xfrm>
          <a:prstGeom prst="rect">
            <a:avLst/>
          </a:prstGeom>
          <a:solidFill>
            <a:schemeClr val="bg1"/>
          </a:solidFill>
          <a:ln w="12700" cap="sq">
            <a:noFill/>
            <a:miter/>
          </a:ln>
          <a:effectLst>
            <a:outerShdw dist="76200" blurRad="254000" dir="2700000" sx="100000" sy="100000" kx="0" ky="0" algn="tl"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cxnSp>
        <p:nvCxnSpPr>
          <p:cNvPr id="11" name="标题 1"/>
          <p:cNvCxnSpPr/>
          <p:nvPr/>
        </p:nvCxnSpPr>
        <p:spPr>
          <a:xfrm rot="0" flipH="0" flipV="0">
            <a:off x="8278900" y="1967946"/>
            <a:ext cx="3240000" cy="0"/>
          </a:xfrm>
          <a:prstGeom prst="line">
            <a:avLst/>
          </a:prstGeom>
          <a:noFill/>
          <a:ln w="38100" cap="sq">
            <a:solidFill>
              <a:schemeClr val="accent1"/>
            </a:solidFill>
            <a:miter/>
          </a:ln>
        </p:spPr>
      </p:cxnSp>
      <p:sp>
        <p:nvSpPr>
          <p:cNvPr id="12" name="标题 1"/>
          <p:cNvSpPr txBox="1"/>
          <p:nvPr/>
        </p:nvSpPr>
        <p:spPr>
          <a:xfrm rot="0" flipH="0" flipV="0">
            <a:off x="8548900" y="2168974"/>
            <a:ext cx="2700000" cy="540000"/>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Transport Protocols</a:t>
            </a:r>
            <a:endParaRPr kumimoji="1" lang="zh-CN" altLang="en-US"/>
          </a:p>
        </p:txBody>
      </p:sp>
      <p:sp>
        <p:nvSpPr>
          <p:cNvPr id="13" name="标题 1"/>
          <p:cNvSpPr txBox="1"/>
          <p:nvPr/>
        </p:nvSpPr>
        <p:spPr>
          <a:xfrm rot="0" flipH="0" flipV="0">
            <a:off x="8548900" y="2786172"/>
            <a:ext cx="2700000" cy="1931362"/>
          </a:xfrm>
          <a:prstGeom prst="rect">
            <a:avLst/>
          </a:prstGeom>
          <a:noFill/>
          <a:ln>
            <a:noFill/>
          </a:ln>
        </p:spPr>
        <p:txBody>
          <a:bodyPr vert="horz" wrap="square" lIns="0" tIns="0" rIns="0" bIns="0" rtlCol="0" anchor="t"/>
          <a:lstStyle/>
          <a:p>
            <a:pPr algn="l">
              <a:lnSpc>
                <a:spcPct val="150000"/>
              </a:lnSpc>
            </a:pPr>
            <a:r>
              <a:rPr kumimoji="1" lang="en-US" altLang="zh-CN" sz="1229">
                <a:ln w="12700">
                  <a:noFill/>
                </a:ln>
                <a:solidFill>
                  <a:srgbClr val="595959">
                    <a:alpha val="100000"/>
                  </a:srgbClr>
                </a:solidFill>
                <a:latin typeface="Source Han Sans"/>
                <a:ea typeface="Source Han Sans"/>
                <a:cs typeface="Source Han Sans"/>
              </a:rPr>
              <a:t>MCP supports multiple transport protocols, including Stdio for local processes and HTTP + SSE for networked services.
This flexibility allows MCP to be used in various environments, from local development to cloud- based applications.</a:t>
            </a:r>
            <a:endParaRPr kumimoji="1" lang="zh-CN" altLang="en-US"/>
          </a:p>
        </p:txBody>
      </p:sp>
      <p:sp>
        <p:nvSpPr>
          <p:cNvPr id="14" name="标题 1"/>
          <p:cNvSpPr txBox="1"/>
          <p:nvPr/>
        </p:nvSpPr>
        <p:spPr>
          <a:xfrm rot="0" flipH="0" flipV="0">
            <a:off x="4467370" y="1532964"/>
            <a:ext cx="965200" cy="558800"/>
          </a:xfrm>
          <a:prstGeom prst="rect">
            <a:avLst/>
          </a:prstGeom>
          <a:noFill/>
          <a:ln>
            <a:noFill/>
          </a:ln>
        </p:spPr>
        <p:txBody>
          <a:bodyPr vert="horz" wrap="square" lIns="0" tIns="0" rIns="0" bIns="0" rtlCol="0" anchor="t">
            <a:spAutoFit/>
          </a:bodyPr>
          <a:lstStyle/>
          <a:p>
            <a:pPr algn="ctr">
              <a:lnSpc>
                <a:spcPct val="100000"/>
              </a:lnSpc>
            </a:pPr>
            <a:r>
              <a:rPr kumimoji="1" lang="en-US" altLang="zh-CN" sz="4400">
                <a:ln w="12700">
                  <a:noFill/>
                </a:ln>
                <a:solidFill>
                  <a:srgbClr val="0F31BE">
                    <a:alpha val="100000"/>
                  </a:srgbClr>
                </a:solidFill>
                <a:latin typeface="Source Han Sans"/>
                <a:ea typeface="Source Han Sans"/>
                <a:cs typeface="Source Han Sans"/>
              </a:rPr>
              <a:t>02</a:t>
            </a:r>
            <a:endParaRPr kumimoji="1" lang="zh-CN" altLang="en-US"/>
          </a:p>
        </p:txBody>
      </p:sp>
      <p:sp>
        <p:nvSpPr>
          <p:cNvPr id="15" name="标题 1"/>
          <p:cNvSpPr txBox="1"/>
          <p:nvPr/>
        </p:nvSpPr>
        <p:spPr>
          <a:xfrm rot="0" flipH="0" flipV="0">
            <a:off x="4471930" y="1967946"/>
            <a:ext cx="3240000" cy="3060000"/>
          </a:xfrm>
          <a:prstGeom prst="rect">
            <a:avLst/>
          </a:prstGeom>
          <a:solidFill>
            <a:schemeClr val="bg1"/>
          </a:solidFill>
          <a:ln w="12700" cap="sq">
            <a:noFill/>
            <a:miter/>
          </a:ln>
          <a:effectLst>
            <a:outerShdw dist="76200" blurRad="254000" dir="2700000" sx="100000" sy="100000" kx="0" ky="0" algn="tl"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cxnSp>
        <p:nvCxnSpPr>
          <p:cNvPr id="16" name="标题 1"/>
          <p:cNvCxnSpPr/>
          <p:nvPr/>
        </p:nvCxnSpPr>
        <p:spPr>
          <a:xfrm rot="0" flipH="0" flipV="0">
            <a:off x="4471930" y="1967946"/>
            <a:ext cx="3240000" cy="0"/>
          </a:xfrm>
          <a:prstGeom prst="line">
            <a:avLst/>
          </a:prstGeom>
          <a:noFill/>
          <a:ln w="38100" cap="sq">
            <a:solidFill>
              <a:schemeClr val="accent1"/>
            </a:solidFill>
            <a:miter/>
          </a:ln>
        </p:spPr>
      </p:cxnSp>
      <p:sp>
        <p:nvSpPr>
          <p:cNvPr id="17" name="标题 1"/>
          <p:cNvSpPr txBox="1"/>
          <p:nvPr/>
        </p:nvSpPr>
        <p:spPr>
          <a:xfrm rot="0" flipH="0" flipV="0">
            <a:off x="4741930" y="2188118"/>
            <a:ext cx="2700000" cy="540000"/>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a:ea typeface="Source Han Sans CN Bold"/>
                <a:cs typeface="Source Han Sans CN Bold"/>
              </a:rPr>
              <a:t>Communication Lifecycle</a:t>
            </a:r>
            <a:endParaRPr kumimoji="1" lang="zh-CN" altLang="en-US"/>
          </a:p>
        </p:txBody>
      </p:sp>
      <p:sp>
        <p:nvSpPr>
          <p:cNvPr id="18" name="标题 1"/>
          <p:cNvSpPr txBox="1"/>
          <p:nvPr/>
        </p:nvSpPr>
        <p:spPr>
          <a:xfrm rot="0" flipH="0" flipV="0">
            <a:off x="4741930" y="2805316"/>
            <a:ext cx="2700000" cy="1931362"/>
          </a:xfrm>
          <a:prstGeom prst="rect">
            <a:avLst/>
          </a:prstGeom>
          <a:noFill/>
          <a:ln>
            <a:noFill/>
          </a:ln>
        </p:spPr>
        <p:txBody>
          <a:bodyPr vert="horz" wrap="square" lIns="0" tIns="0" rIns="0" bIns="0" rtlCol="0" anchor="t"/>
          <a:lstStyle/>
          <a:p>
            <a:pPr algn="l">
              <a:lnSpc>
                <a:spcPct val="150000"/>
              </a:lnSpc>
            </a:pPr>
            <a:r>
              <a:rPr kumimoji="1" lang="en-US" altLang="zh-CN" sz="941">
                <a:ln w="12700">
                  <a:noFill/>
                </a:ln>
                <a:solidFill>
                  <a:srgbClr val="595959">
                    <a:alpha val="100000"/>
                  </a:srgbClr>
                </a:solidFill>
                <a:latin typeface="Source Han Sans"/>
                <a:ea typeface="Source Han Sans"/>
                <a:cs typeface="Source Han Sans"/>
              </a:rPr>
              <a:t>Initialization: The client initiates a handshake with the server to exchange information about protocol versions and supported features.
Message Exchange: Clients and servers exchange messages using the JSON- RPC 2.0 standard, supporting both requests and notifications.
Termination: The connection can be gracefully closed by either the client or the server when no longer needed.</a:t>
            </a:r>
            <a:endParaRPr kumimoji="1" lang="zh-CN" altLang="en-US"/>
          </a:p>
        </p:txBody>
      </p:sp>
      <p:sp>
        <p:nvSpPr>
          <p:cNvPr id="19" name="标题 1"/>
          <p:cNvSpPr txBox="1"/>
          <p:nvPr/>
        </p:nvSpPr>
        <p:spPr>
          <a:xfrm rot="0" flipH="0" flipV="0">
            <a:off x="2012680" y="5191435"/>
            <a:ext cx="540000" cy="540000"/>
          </a:xfrm>
          <a:prstGeom prst="ellipse">
            <a:avLst/>
          </a:prstGeom>
          <a:solidFill>
            <a:schemeClr val="accent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0" flipH="0" flipV="0">
            <a:off x="5821930" y="5191435"/>
            <a:ext cx="540000" cy="540000"/>
          </a:xfrm>
          <a:prstGeom prst="ellipse">
            <a:avLst/>
          </a:prstGeom>
          <a:solidFill>
            <a:schemeClr val="accent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rot="0" flipH="0" flipV="0">
            <a:off x="9628900" y="5191435"/>
            <a:ext cx="540000" cy="540000"/>
          </a:xfrm>
          <a:prstGeom prst="ellipse">
            <a:avLst/>
          </a:prstGeom>
          <a:solidFill>
            <a:schemeClr val="accent1"/>
          </a:solidFill>
          <a:ln w="254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0" flipH="0" flipV="0">
            <a:off x="2120680" y="5299435"/>
            <a:ext cx="324000" cy="324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0" flipH="0" flipV="0">
            <a:off x="9720213" y="5299435"/>
            <a:ext cx="357374" cy="324000"/>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rot="0" flipH="0" flipV="0">
            <a:off x="5942378" y="5299435"/>
            <a:ext cx="299104" cy="324000"/>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Core Components and Architecture</a:t>
            </a:r>
            <a:endParaRPr kumimoji="1" lang="zh-CN" altLang="en-US"/>
          </a:p>
        </p:txBody>
      </p:sp>
      <p:sp>
        <p:nvSpPr>
          <p:cNvPr id="28"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0" flipH="0" flipV="0">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0" flipH="0" flipV="0">
            <a:off x="6838899" y="2962477"/>
            <a:ext cx="4680000" cy="432000"/>
          </a:xfrm>
          <a:prstGeom prst="round2DiagRect">
            <a:avLst>
              <a:gd name="adj1" fmla="val 50000"/>
              <a:gd name="adj2" fmla="val 0"/>
            </a:avLst>
          </a:prstGeom>
          <a:solidFill>
            <a:schemeClr val="bg1">
              <a:lumMod val="95000"/>
              <a:alpha val="8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0" flipH="0" flipV="0">
            <a:off x="6478899" y="2962477"/>
            <a:ext cx="648000" cy="432000"/>
          </a:xfrm>
          <a:prstGeom prst="round2DiagRect">
            <a:avLst>
              <a:gd name="adj1" fmla="val 50000"/>
              <a:gd name="adj2" fmla="val 0"/>
            </a:avLst>
          </a:prstGeom>
          <a:gradFill>
            <a:gsLst>
              <a:gs pos="1000">
                <a:schemeClr val="accent1">
                  <a:lumMod val="40000"/>
                  <a:lumOff val="60000"/>
                  <a:alpha val="100000"/>
                </a:schemeClr>
              </a:gs>
              <a:gs pos="100000">
                <a:schemeClr val="accent1">
                  <a:alpha val="100000"/>
                </a:schemeClr>
              </a:gs>
            </a:gsLst>
            <a:lin ang="3000000" scaled="0"/>
          </a:gradFill>
          <a:ln cap="flat">
            <a:noFill/>
            <a:prstDash val="solid"/>
            <a:miter/>
          </a:ln>
          <a:effectLst>
            <a:outerShdw dist="127000" blurRad="317500" dir="2400000" sx="100000" sy="100000" kx="0" ky="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0" flipH="0" flipV="0">
            <a:off x="6838899" y="1354935"/>
            <a:ext cx="4680000" cy="432000"/>
          </a:xfrm>
          <a:prstGeom prst="round2DiagRect">
            <a:avLst>
              <a:gd name="adj1" fmla="val 50000"/>
              <a:gd name="adj2" fmla="val 0"/>
            </a:avLst>
          </a:prstGeom>
          <a:solidFill>
            <a:schemeClr val="bg1">
              <a:lumMod val="95000"/>
              <a:alpha val="8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0" flipH="0" flipV="0">
            <a:off x="6478899" y="1354935"/>
            <a:ext cx="648000" cy="432000"/>
          </a:xfrm>
          <a:prstGeom prst="round2DiagRect">
            <a:avLst>
              <a:gd name="adj1" fmla="val 50000"/>
              <a:gd name="adj2" fmla="val 0"/>
            </a:avLst>
          </a:prstGeom>
          <a:gradFill>
            <a:gsLst>
              <a:gs pos="1000">
                <a:schemeClr val="accent1">
                  <a:lumMod val="40000"/>
                  <a:lumOff val="60000"/>
                  <a:alpha val="100000"/>
                </a:schemeClr>
              </a:gs>
              <a:gs pos="100000">
                <a:schemeClr val="accent1">
                  <a:alpha val="100000"/>
                </a:schemeClr>
              </a:gs>
            </a:gsLst>
            <a:lin ang="3000000" scaled="0"/>
          </a:gradFill>
          <a:ln cap="flat">
            <a:noFill/>
            <a:prstDash val="solid"/>
            <a:miter/>
          </a:ln>
          <a:effectLst>
            <a:outerShdw dist="127000" blurRad="317500" dir="2400000" sx="100000" sy="100000" kx="0" ky="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0" flipH="0" flipV="0">
            <a:off x="1020400" y="2962477"/>
            <a:ext cx="4680000" cy="432000"/>
          </a:xfrm>
          <a:prstGeom prst="round2DiagRect">
            <a:avLst>
              <a:gd name="adj1" fmla="val 50000"/>
              <a:gd name="adj2" fmla="val 0"/>
            </a:avLst>
          </a:prstGeom>
          <a:solidFill>
            <a:schemeClr val="bg1">
              <a:lumMod val="95000"/>
              <a:alpha val="8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0" flipH="0" flipV="0">
            <a:off x="660400" y="2962477"/>
            <a:ext cx="648000" cy="432000"/>
          </a:xfrm>
          <a:prstGeom prst="round2DiagRect">
            <a:avLst>
              <a:gd name="adj1" fmla="val 50000"/>
              <a:gd name="adj2" fmla="val 0"/>
            </a:avLst>
          </a:prstGeom>
          <a:gradFill>
            <a:gsLst>
              <a:gs pos="1000">
                <a:schemeClr val="accent1">
                  <a:lumMod val="40000"/>
                  <a:lumOff val="60000"/>
                  <a:alpha val="100000"/>
                </a:schemeClr>
              </a:gs>
              <a:gs pos="100000">
                <a:schemeClr val="accent1">
                  <a:alpha val="100000"/>
                </a:schemeClr>
              </a:gs>
            </a:gsLst>
            <a:lin ang="3000000" scaled="0"/>
          </a:gradFill>
          <a:ln cap="flat">
            <a:noFill/>
            <a:prstDash val="solid"/>
            <a:miter/>
          </a:ln>
          <a:effectLst>
            <a:outerShdw dist="127000" blurRad="317500" dir="2400000" sx="100000" sy="100000" kx="0" ky="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rot="0" flipH="0" flipV="0">
            <a:off x="1020400" y="4570017"/>
            <a:ext cx="4680000" cy="432000"/>
          </a:xfrm>
          <a:prstGeom prst="round2DiagRect">
            <a:avLst>
              <a:gd name="adj1" fmla="val 50000"/>
              <a:gd name="adj2" fmla="val 0"/>
            </a:avLst>
          </a:prstGeom>
          <a:solidFill>
            <a:schemeClr val="bg1">
              <a:lumMod val="95000"/>
              <a:alpha val="8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0" flipH="0" flipV="0">
            <a:off x="660400" y="4570017"/>
            <a:ext cx="648000" cy="432000"/>
          </a:xfrm>
          <a:prstGeom prst="round2DiagRect">
            <a:avLst>
              <a:gd name="adj1" fmla="val 50000"/>
              <a:gd name="adj2" fmla="val 0"/>
            </a:avLst>
          </a:prstGeom>
          <a:gradFill>
            <a:gsLst>
              <a:gs pos="1000">
                <a:schemeClr val="accent1">
                  <a:lumMod val="40000"/>
                  <a:lumOff val="60000"/>
                  <a:alpha val="100000"/>
                </a:schemeClr>
              </a:gs>
              <a:gs pos="100000">
                <a:schemeClr val="accent1">
                  <a:alpha val="100000"/>
                </a:schemeClr>
              </a:gs>
            </a:gsLst>
            <a:lin ang="3000000" scaled="0"/>
          </a:gradFill>
          <a:ln cap="flat">
            <a:noFill/>
            <a:prstDash val="solid"/>
            <a:miter/>
          </a:ln>
          <a:effectLst>
            <a:outerShdw dist="127000" blurRad="317500" dir="2400000" sx="100000" sy="100000" kx="0" ky="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rot="0" flipH="0" flipV="0">
            <a:off x="1020400" y="1354935"/>
            <a:ext cx="4680000" cy="432000"/>
          </a:xfrm>
          <a:prstGeom prst="round2DiagRect">
            <a:avLst>
              <a:gd name="adj1" fmla="val 50000"/>
              <a:gd name="adj2" fmla="val 0"/>
            </a:avLst>
          </a:prstGeom>
          <a:solidFill>
            <a:schemeClr val="bg1">
              <a:lumMod val="95000"/>
              <a:alpha val="8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0" flipH="0" flipV="0">
            <a:off x="660400" y="1354935"/>
            <a:ext cx="648000" cy="432000"/>
          </a:xfrm>
          <a:prstGeom prst="round2DiagRect">
            <a:avLst>
              <a:gd name="adj1" fmla="val 50000"/>
              <a:gd name="adj2" fmla="val 0"/>
            </a:avLst>
          </a:prstGeom>
          <a:gradFill>
            <a:gsLst>
              <a:gs pos="1000">
                <a:schemeClr val="accent1">
                  <a:lumMod val="40000"/>
                  <a:lumOff val="60000"/>
                  <a:alpha val="100000"/>
                </a:schemeClr>
              </a:gs>
              <a:gs pos="100000">
                <a:schemeClr val="accent1">
                  <a:alpha val="100000"/>
                </a:schemeClr>
              </a:gs>
            </a:gsLst>
            <a:lin ang="3000000" scaled="0"/>
          </a:gradFill>
          <a:ln cap="flat">
            <a:noFill/>
            <a:prstDash val="solid"/>
            <a:miter/>
          </a:ln>
          <a:effectLst>
            <a:outerShdw dist="127000" blurRad="317500" dir="2400000" sx="100000" sy="100000" kx="0" ky="0" algn="t"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rot="0" flipH="0" flipV="0">
            <a:off x="840401" y="1873889"/>
            <a:ext cx="4680000" cy="900000"/>
          </a:xfrm>
          <a:prstGeom prst="rect">
            <a:avLst/>
          </a:prstGeom>
          <a:noFill/>
          <a:ln>
            <a:noFill/>
          </a:ln>
        </p:spPr>
        <p:txBody>
          <a:bodyPr vert="horz" wrap="square" lIns="0" tIns="0" rIns="0" bIns="0" rtlCol="0" anchor="t"/>
          <a:lstStyle/>
          <a:p>
            <a:pPr algn="l">
              <a:lnSpc>
                <a:spcPct val="150000"/>
              </a:lnSpc>
            </a:pPr>
            <a:r>
              <a:rPr kumimoji="1" lang="en-US" altLang="zh-CN" sz="1182">
                <a:ln w="12700">
                  <a:noFill/>
                </a:ln>
                <a:solidFill>
                  <a:srgbClr val="595959">
                    <a:alpha val="100000"/>
                  </a:srgbClr>
                </a:solidFill>
                <a:latin typeface="Source Han Sans"/>
                <a:ea typeface="Source Han Sans"/>
                <a:cs typeface="Source Han Sans"/>
              </a:rPr>
              <a:t>MCP: Designed for AI models and agents to interact with external systems with minimal human intervention.
REST API: Primarily used by developers to integrate different software systems.</a:t>
            </a:r>
            <a:endParaRPr kumimoji="1" lang="zh-CN" altLang="en-US"/>
          </a:p>
        </p:txBody>
      </p:sp>
      <p:sp>
        <p:nvSpPr>
          <p:cNvPr id="14" name="标题 1"/>
          <p:cNvSpPr txBox="1"/>
          <p:nvPr/>
        </p:nvSpPr>
        <p:spPr>
          <a:xfrm rot="0" flipH="0" flipV="0">
            <a:off x="1518239" y="1426936"/>
            <a:ext cx="3960000" cy="288000"/>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Intended Users</a:t>
            </a:r>
            <a:endParaRPr kumimoji="1" lang="zh-CN" altLang="en-US"/>
          </a:p>
        </p:txBody>
      </p:sp>
      <p:sp>
        <p:nvSpPr>
          <p:cNvPr id="15" name="标题 1"/>
          <p:cNvSpPr txBox="1"/>
          <p:nvPr/>
        </p:nvSpPr>
        <p:spPr>
          <a:xfrm rot="0" flipH="0" flipV="0">
            <a:off x="784077" y="1447826"/>
            <a:ext cx="406400" cy="228600"/>
          </a:xfrm>
          <a:prstGeom prst="rect">
            <a:avLst/>
          </a:prstGeom>
          <a:noFill/>
          <a:ln>
            <a:noFill/>
          </a:ln>
        </p:spPr>
        <p:txBody>
          <a:bodyPr vert="horz" wrap="square" lIns="0" tIns="0" rIns="0" bIns="0" rtlCol="0" anchor="ctr">
            <a:spAutoFit/>
          </a:bodyPr>
          <a:lstStyle/>
          <a:p>
            <a:pPr algn="ctr">
              <a:lnSpc>
                <a:spcPct val="110000"/>
              </a:lnSpc>
            </a:pPr>
            <a:r>
              <a:rPr kumimoji="1" lang="en-US" altLang="zh-CN" sz="1600">
                <a:ln w="12700">
                  <a:noFill/>
                </a:ln>
                <a:solidFill>
                  <a:srgbClr val="FFFFFF">
                    <a:alpha val="100000"/>
                  </a:srgbClr>
                </a:solidFill>
                <a:latin typeface="OPPOSans H"/>
                <a:ea typeface="OPPOSans H"/>
                <a:cs typeface="OPPOSans H"/>
              </a:rPr>
              <a:t>01</a:t>
            </a:r>
            <a:endParaRPr kumimoji="1" lang="zh-CN" altLang="en-US"/>
          </a:p>
        </p:txBody>
      </p:sp>
      <p:sp>
        <p:nvSpPr>
          <p:cNvPr id="16" name="标题 1"/>
          <p:cNvSpPr txBox="1"/>
          <p:nvPr/>
        </p:nvSpPr>
        <p:spPr>
          <a:xfrm rot="0" flipH="0" flipV="0">
            <a:off x="6665251" y="1873889"/>
            <a:ext cx="4680000" cy="900000"/>
          </a:xfrm>
          <a:prstGeom prst="rect">
            <a:avLst/>
          </a:prstGeom>
          <a:noFill/>
          <a:ln>
            <a:noFill/>
          </a:ln>
        </p:spPr>
        <p:txBody>
          <a:bodyPr vert="horz" wrap="square" lIns="0" tIns="0" rIns="0" bIns="0" rtlCol="0" anchor="t"/>
          <a:lstStyle/>
          <a:p>
            <a:pPr algn="l">
              <a:lnSpc>
                <a:spcPct val="150000"/>
              </a:lnSpc>
            </a:pPr>
            <a:r>
              <a:rPr kumimoji="1" lang="en-US" altLang="zh-CN" sz="1079">
                <a:ln w="12700">
                  <a:noFill/>
                </a:ln>
                <a:solidFill>
                  <a:srgbClr val="595959">
                    <a:alpha val="100000"/>
                  </a:srgbClr>
                </a:solidFill>
                <a:latin typeface="Source Han Sans"/>
                <a:ea typeface="Source Han Sans"/>
                <a:cs typeface="Source Han Sans"/>
              </a:rPr>
              <a:t>MCP: Provides a standardized protocol for dynamic tool integration without hard- coding.
REST API: Requires custom integrations for each tool, often involving complex API schemas and authentication methods.</a:t>
            </a:r>
            <a:endParaRPr kumimoji="1" lang="zh-CN" altLang="en-US"/>
          </a:p>
        </p:txBody>
      </p:sp>
      <p:sp>
        <p:nvSpPr>
          <p:cNvPr id="17" name="标题 1"/>
          <p:cNvSpPr txBox="1"/>
          <p:nvPr/>
        </p:nvSpPr>
        <p:spPr>
          <a:xfrm rot="0" flipH="0" flipV="0">
            <a:off x="7336738" y="1438633"/>
            <a:ext cx="3960000" cy="288000"/>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Tool Integration</a:t>
            </a:r>
            <a:endParaRPr kumimoji="1" lang="zh-CN" altLang="en-US"/>
          </a:p>
        </p:txBody>
      </p:sp>
      <p:sp>
        <p:nvSpPr>
          <p:cNvPr id="18" name="标题 1"/>
          <p:cNvSpPr txBox="1"/>
          <p:nvPr/>
        </p:nvSpPr>
        <p:spPr>
          <a:xfrm rot="0" flipH="0" flipV="0">
            <a:off x="6573581" y="1454537"/>
            <a:ext cx="457200" cy="228600"/>
          </a:xfrm>
          <a:prstGeom prst="rect">
            <a:avLst/>
          </a:prstGeom>
          <a:noFill/>
          <a:ln>
            <a:noFill/>
          </a:ln>
        </p:spPr>
        <p:txBody>
          <a:bodyPr vert="horz" wrap="square" lIns="0" tIns="0" rIns="0" bIns="0" rtlCol="0" anchor="ctr">
            <a:spAutoFit/>
          </a:bodyPr>
          <a:lstStyle/>
          <a:p>
            <a:pPr algn="ctr">
              <a:lnSpc>
                <a:spcPct val="110000"/>
              </a:lnSpc>
            </a:pPr>
            <a:r>
              <a:rPr kumimoji="1" lang="en-US" altLang="zh-CN" sz="1600">
                <a:ln w="12700">
                  <a:noFill/>
                </a:ln>
                <a:solidFill>
                  <a:srgbClr val="FFFFFF">
                    <a:alpha val="100000"/>
                  </a:srgbClr>
                </a:solidFill>
                <a:latin typeface="OPPOSans H"/>
                <a:ea typeface="OPPOSans H"/>
                <a:cs typeface="OPPOSans H"/>
              </a:rPr>
              <a:t>02</a:t>
            </a:r>
            <a:endParaRPr kumimoji="1" lang="zh-CN" altLang="en-US"/>
          </a:p>
        </p:txBody>
      </p:sp>
      <p:sp>
        <p:nvSpPr>
          <p:cNvPr id="19" name="标题 1"/>
          <p:cNvSpPr txBox="1"/>
          <p:nvPr/>
        </p:nvSpPr>
        <p:spPr>
          <a:xfrm rot="0" flipH="0" flipV="0">
            <a:off x="840401" y="3481433"/>
            <a:ext cx="4680000" cy="900000"/>
          </a:xfrm>
          <a:prstGeom prst="rect">
            <a:avLst/>
          </a:prstGeom>
          <a:noFill/>
          <a:ln>
            <a:noFill/>
          </a:ln>
        </p:spPr>
        <p:txBody>
          <a:bodyPr vert="horz" wrap="square" lIns="0" tIns="0" rIns="0" bIns="0" rtlCol="0" anchor="t"/>
          <a:lstStyle/>
          <a:p>
            <a:pPr algn="l">
              <a:lnSpc>
                <a:spcPct val="150000"/>
              </a:lnSpc>
            </a:pPr>
            <a:r>
              <a:rPr kumimoji="1" lang="en-US" altLang="zh-CN" sz="1182">
                <a:ln w="12700">
                  <a:noFill/>
                </a:ln>
                <a:solidFill>
                  <a:srgbClr val="595959">
                    <a:alpha val="100000"/>
                  </a:srgbClr>
                </a:solidFill>
                <a:latin typeface="Source Han Sans"/>
                <a:ea typeface="Source Han Sans"/>
                <a:cs typeface="Source Han Sans"/>
              </a:rPr>
              <a:t>MCP: Focuses on providing rich contextual information to LLMs to enable more informed decision- making.
REST API: Transfers data but is not specifically designed for the contextual needs of LLMs.</a:t>
            </a:r>
            <a:endParaRPr kumimoji="1" lang="zh-CN" altLang="en-US"/>
          </a:p>
        </p:txBody>
      </p:sp>
      <p:sp>
        <p:nvSpPr>
          <p:cNvPr id="20" name="标题 1"/>
          <p:cNvSpPr txBox="1"/>
          <p:nvPr/>
        </p:nvSpPr>
        <p:spPr>
          <a:xfrm rot="0" flipH="0" flipV="0">
            <a:off x="1518239" y="3046177"/>
            <a:ext cx="3960000" cy="288000"/>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Context Management</a:t>
            </a:r>
            <a:endParaRPr kumimoji="1" lang="zh-CN" altLang="en-US"/>
          </a:p>
        </p:txBody>
      </p:sp>
      <p:sp>
        <p:nvSpPr>
          <p:cNvPr id="21" name="标题 1"/>
          <p:cNvSpPr txBox="1"/>
          <p:nvPr/>
        </p:nvSpPr>
        <p:spPr>
          <a:xfrm rot="0" flipH="0" flipV="0">
            <a:off x="755082" y="3062080"/>
            <a:ext cx="457200" cy="228600"/>
          </a:xfrm>
          <a:prstGeom prst="rect">
            <a:avLst/>
          </a:prstGeom>
          <a:noFill/>
          <a:ln>
            <a:noFill/>
          </a:ln>
        </p:spPr>
        <p:txBody>
          <a:bodyPr vert="horz" wrap="square" lIns="0" tIns="0" rIns="0" bIns="0" rtlCol="0" anchor="ctr">
            <a:spAutoFit/>
          </a:bodyPr>
          <a:lstStyle/>
          <a:p>
            <a:pPr algn="ctr">
              <a:lnSpc>
                <a:spcPct val="110000"/>
              </a:lnSpc>
            </a:pPr>
            <a:r>
              <a:rPr kumimoji="1" lang="en-US" altLang="zh-CN" sz="1600">
                <a:ln w="12700">
                  <a:noFill/>
                </a:ln>
                <a:solidFill>
                  <a:srgbClr val="FFFFFF">
                    <a:alpha val="100000"/>
                  </a:srgbClr>
                </a:solidFill>
                <a:latin typeface="OPPOSans H"/>
                <a:ea typeface="OPPOSans H"/>
                <a:cs typeface="OPPOSans H"/>
              </a:rPr>
              <a:t>03</a:t>
            </a:r>
            <a:endParaRPr kumimoji="1" lang="zh-CN" altLang="en-US"/>
          </a:p>
        </p:txBody>
      </p:sp>
      <p:sp>
        <p:nvSpPr>
          <p:cNvPr id="22" name="标题 1"/>
          <p:cNvSpPr txBox="1"/>
          <p:nvPr/>
        </p:nvSpPr>
        <p:spPr>
          <a:xfrm rot="0" flipH="0" flipV="0">
            <a:off x="6665251" y="3481433"/>
            <a:ext cx="4680000" cy="900000"/>
          </a:xfrm>
          <a:prstGeom prst="rect">
            <a:avLst/>
          </a:prstGeom>
          <a:noFill/>
          <a:ln>
            <a:noFill/>
          </a:ln>
        </p:spPr>
        <p:txBody>
          <a:bodyPr vert="horz" wrap="square" lIns="0" tIns="0" rIns="0" bIns="0" rtlCol="0" anchor="t"/>
          <a:lstStyle/>
          <a:p>
            <a:pPr algn="l">
              <a:lnSpc>
                <a:spcPct val="150000"/>
              </a:lnSpc>
            </a:pPr>
            <a:r>
              <a:rPr kumimoji="1" lang="en-US" altLang="zh-CN" sz="1182">
                <a:ln w="12700">
                  <a:noFill/>
                </a:ln>
                <a:solidFill>
                  <a:srgbClr val="595959">
                    <a:alpha val="100000"/>
                  </a:srgbClr>
                </a:solidFill>
                <a:latin typeface="Source Han Sans"/>
                <a:ea typeface="Source Han Sans"/>
                <a:cs typeface="Source Han Sans"/>
              </a:rPr>
              <a:t>MCP: Supports persistent, real- time two- way communication, allowing dynamic interaction.
REST API: Typically follows a stateless request- response model.</a:t>
            </a:r>
            <a:endParaRPr kumimoji="1" lang="zh-CN" altLang="en-US"/>
          </a:p>
        </p:txBody>
      </p:sp>
      <p:sp>
        <p:nvSpPr>
          <p:cNvPr id="23" name="标题 1"/>
          <p:cNvSpPr txBox="1"/>
          <p:nvPr/>
        </p:nvSpPr>
        <p:spPr>
          <a:xfrm rot="0" flipH="0" flipV="0">
            <a:off x="7336738" y="3046177"/>
            <a:ext cx="3960000" cy="288000"/>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Communication</a:t>
            </a:r>
            <a:endParaRPr kumimoji="1" lang="zh-CN" altLang="en-US"/>
          </a:p>
        </p:txBody>
      </p:sp>
      <p:sp>
        <p:nvSpPr>
          <p:cNvPr id="24" name="标题 1"/>
          <p:cNvSpPr txBox="1"/>
          <p:nvPr/>
        </p:nvSpPr>
        <p:spPr>
          <a:xfrm rot="0" flipH="0" flipV="0">
            <a:off x="6573581" y="3062080"/>
            <a:ext cx="457200" cy="228600"/>
          </a:xfrm>
          <a:prstGeom prst="rect">
            <a:avLst/>
          </a:prstGeom>
          <a:noFill/>
          <a:ln>
            <a:noFill/>
          </a:ln>
        </p:spPr>
        <p:txBody>
          <a:bodyPr vert="horz" wrap="square" lIns="0" tIns="0" rIns="0" bIns="0" rtlCol="0" anchor="ctr">
            <a:spAutoFit/>
          </a:bodyPr>
          <a:lstStyle/>
          <a:p>
            <a:pPr algn="ctr">
              <a:lnSpc>
                <a:spcPct val="110000"/>
              </a:lnSpc>
            </a:pPr>
            <a:r>
              <a:rPr kumimoji="1" lang="en-US" altLang="zh-CN" sz="1600">
                <a:ln w="12700">
                  <a:noFill/>
                </a:ln>
                <a:solidFill>
                  <a:srgbClr val="FFFFFF">
                    <a:alpha val="100000"/>
                  </a:srgbClr>
                </a:solidFill>
                <a:latin typeface="OPPOSans H"/>
                <a:ea typeface="OPPOSans H"/>
                <a:cs typeface="OPPOSans H"/>
              </a:rPr>
              <a:t>04</a:t>
            </a:r>
            <a:endParaRPr kumimoji="1" lang="zh-CN" altLang="en-US"/>
          </a:p>
        </p:txBody>
      </p:sp>
      <p:sp>
        <p:nvSpPr>
          <p:cNvPr id="25" name="标题 1"/>
          <p:cNvSpPr txBox="1"/>
          <p:nvPr/>
        </p:nvSpPr>
        <p:spPr>
          <a:xfrm rot="0" flipH="0" flipV="0">
            <a:off x="840401" y="5088975"/>
            <a:ext cx="4680000" cy="900000"/>
          </a:xfrm>
          <a:prstGeom prst="rect">
            <a:avLst/>
          </a:prstGeom>
          <a:noFill/>
          <a:ln>
            <a:noFill/>
          </a:ln>
        </p:spPr>
        <p:txBody>
          <a:bodyPr vert="horz" wrap="square" lIns="0" tIns="0" rIns="0" bIns="0" rtlCol="0" anchor="t"/>
          <a:lstStyle/>
          <a:p>
            <a:pPr algn="l">
              <a:lnSpc>
                <a:spcPct val="150000"/>
              </a:lnSpc>
            </a:pPr>
            <a:r>
              <a:rPr kumimoji="1" lang="en-US" altLang="zh-CN" sz="1079">
                <a:ln w="12700">
                  <a:noFill/>
                </a:ln>
                <a:solidFill>
                  <a:srgbClr val="595959">
                    <a:alpha val="100000"/>
                  </a:srgbClr>
                </a:solidFill>
                <a:latin typeface="Source Han Sans"/>
                <a:ea typeface="Source Han Sans"/>
                <a:cs typeface="Source Han Sans"/>
              </a:rPr>
              <a:t>MCP: Enables AI models to dynamically discover and interact with tools without prior knowledge.
REST API: Lacks built- in discovery mechanisms, requiring developers to know specific endpoints and functionalities.</a:t>
            </a:r>
            <a:endParaRPr kumimoji="1" lang="zh-CN" altLang="en-US"/>
          </a:p>
        </p:txBody>
      </p:sp>
      <p:sp>
        <p:nvSpPr>
          <p:cNvPr id="26" name="标题 1"/>
          <p:cNvSpPr txBox="1"/>
          <p:nvPr/>
        </p:nvSpPr>
        <p:spPr>
          <a:xfrm rot="0" flipH="0" flipV="0">
            <a:off x="1518239" y="4653717"/>
            <a:ext cx="3960000" cy="288000"/>
          </a:xfrm>
          <a:prstGeom prst="rect">
            <a:avLst/>
          </a:prstGeom>
          <a:noFill/>
          <a:ln>
            <a:noFill/>
          </a:ln>
        </p:spPr>
        <p:txBody>
          <a:bodyPr vert="horz" wrap="square" lIns="0" tIns="0" rIns="0" bIns="0" rtlCol="0" anchor="ctr"/>
          <a:lstStyle/>
          <a:p>
            <a:pPr algn="l">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Discovery</a:t>
            </a:r>
            <a:endParaRPr kumimoji="1" lang="zh-CN" altLang="en-US"/>
          </a:p>
        </p:txBody>
      </p:sp>
      <p:sp>
        <p:nvSpPr>
          <p:cNvPr id="27" name="标题 1"/>
          <p:cNvSpPr txBox="1"/>
          <p:nvPr/>
        </p:nvSpPr>
        <p:spPr>
          <a:xfrm rot="0" flipH="0" flipV="0">
            <a:off x="755082" y="4669621"/>
            <a:ext cx="457200" cy="228600"/>
          </a:xfrm>
          <a:prstGeom prst="rect">
            <a:avLst/>
          </a:prstGeom>
          <a:noFill/>
          <a:ln>
            <a:noFill/>
          </a:ln>
        </p:spPr>
        <p:txBody>
          <a:bodyPr vert="horz" wrap="square" lIns="0" tIns="0" rIns="0" bIns="0" rtlCol="0" anchor="ctr">
            <a:spAutoFit/>
          </a:bodyPr>
          <a:lstStyle/>
          <a:p>
            <a:pPr algn="ctr">
              <a:lnSpc>
                <a:spcPct val="110000"/>
              </a:lnSpc>
            </a:pPr>
            <a:r>
              <a:rPr kumimoji="1" lang="en-US" altLang="zh-CN" sz="1600">
                <a:ln w="12700">
                  <a:noFill/>
                </a:ln>
                <a:solidFill>
                  <a:srgbClr val="FFFFFF">
                    <a:alpha val="100000"/>
                  </a:srgbClr>
                </a:solidFill>
                <a:latin typeface="OPPOSans H"/>
                <a:ea typeface="OPPOSans H"/>
                <a:cs typeface="OPPOSans H"/>
              </a:rPr>
              <a:t>05</a:t>
            </a:r>
            <a:endParaRPr kumimoji="1" lang="zh-CN" altLang="en-US"/>
          </a:p>
        </p:txBody>
      </p:sp>
      <p:sp>
        <p:nvSpPr>
          <p:cNvPr id="28" name="标题 1"/>
          <p:cNvSpPr txBox="1"/>
          <p:nvPr/>
        </p:nvSpPr>
        <p:spPr>
          <a:xfrm rot="0" flipH="1" flipV="0">
            <a:off x="-1649186" y="-1646690"/>
            <a:ext cx="3293382" cy="3293380"/>
          </a:xfrm>
          <a:prstGeom prst="ellipse">
            <a:avLst/>
          </a:prstGeom>
          <a:gradFill>
            <a:gsLst>
              <a:gs pos="4000">
                <a:schemeClr val="accent1">
                  <a:alpha val="30000"/>
                </a:schemeClr>
              </a:gs>
              <a:gs pos="72000">
                <a:schemeClr val="bg1">
                  <a:alpha val="0"/>
                </a:schemeClr>
              </a:gs>
            </a:gsLst>
            <a:path path="circle">
              <a:fillToRect l="50000" t="50000" r="50000" b="50000"/>
            </a:path>
            <a:tileRect/>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rot="0" flipH="0" flipV="0">
            <a:off x="353466" y="232278"/>
            <a:ext cx="10133959" cy="720000"/>
          </a:xfrm>
          <a:prstGeom prst="roundRect">
            <a:avLst>
              <a:gd name="adj" fmla="val 50000"/>
            </a:avLst>
          </a:prstGeom>
          <a:gradFill>
            <a:gsLst>
              <a:gs pos="0">
                <a:schemeClr val="bg1">
                  <a:alpha val="0"/>
                </a:schemeClr>
              </a:gs>
              <a:gs pos="60000">
                <a:schemeClr val="bg1"/>
              </a:gs>
            </a:gsLst>
            <a:lin ang="10800000" scaled="0"/>
          </a:gradFill>
          <a:ln w="12700" cap="sq">
            <a:noFill/>
            <a:miter/>
          </a:ln>
          <a:effectLst>
            <a:outerShdw dist="0" blurRad="165100" dir="0" sx="102000" sy="102000" kx="0" ky="0" algn="ctr" rotWithShape="0">
              <a:srgbClr val="000000">
                <a:alpha val="10000"/>
              </a:srgbClr>
            </a:outerShdw>
          </a:effectLst>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rot="0" flipH="0" flipV="0">
            <a:off x="737298" y="376278"/>
            <a:ext cx="7469250" cy="432000"/>
          </a:xfrm>
          <a:prstGeom prst="rect">
            <a:avLst/>
          </a:prstGeom>
          <a:noFill/>
          <a:ln cap="sq">
            <a:noFill/>
          </a:ln>
        </p:spPr>
        <p:txBody>
          <a:bodyPr vert="horz" wrap="square" lIns="0" tIns="0" rIns="0" bIns="0" rtlCol="0" anchor="ctr"/>
          <a:lstStyle/>
          <a:p>
            <a:pPr algn="l">
              <a:lnSpc>
                <a:spcPct val="110000"/>
              </a:lnSpc>
            </a:pPr>
            <a:r>
              <a:rPr kumimoji="1" lang="en-US" altLang="zh-CN" sz="2800">
                <a:ln w="12700">
                  <a:noFill/>
                </a:ln>
                <a:solidFill>
                  <a:srgbClr val="000000">
                    <a:alpha val="100000"/>
                  </a:srgbClr>
                </a:solidFill>
                <a:latin typeface="Source Han Sans CN Bold"/>
                <a:ea typeface="Source Han Sans CN Bold"/>
                <a:cs typeface="Source Han Sans CN Bold"/>
              </a:rPr>
              <a:t>MCP vs. REST APIs</a:t>
            </a:r>
            <a:endParaRPr kumimoji="1" lang="zh-CN" altLang="en-US"/>
          </a:p>
        </p:txBody>
      </p:sp>
      <p:sp>
        <p:nvSpPr>
          <p:cNvPr id="31" name="标题 1"/>
          <p:cNvSpPr txBox="1"/>
          <p:nvPr/>
        </p:nvSpPr>
        <p:spPr>
          <a:xfrm rot="0" flipH="1" flipV="0">
            <a:off x="144432" y="383671"/>
            <a:ext cx="417214" cy="41721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rot="5400000" flipH="0" flipV="0">
            <a:off x="311764" y="540274"/>
            <a:ext cx="120650" cy="104009"/>
          </a:xfrm>
          <a:prstGeom prst="triangl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sld>
</file>

<file path=ppt/theme/_rels/theme1.xml.rels><?xml version="1.0" encoding="UTF-8" standalone="yes"?>
<Relationships xmlns="http://schemas.openxmlformats.org/package/2006/relationships">

</Relationships>
</file>

<file path=ppt/theme/theme1.xml><?xml version="1.0" encoding="utf-8"?>
<a:theme xmlns:a="http://schemas.openxmlformats.org/drawingml/2006/main" xmlns:r="http://schemas.openxmlformats.org/officeDocument/2006/relationships" xmlns:p="http://schemas.openxmlformats.org/presentationml/2006/main" name="Office 主题​​">
  <a:themeElements>
    <a:clrScheme name="Office">
      <a:dk1>
        <a:srgbClr val="000000"/>
      </a:dk1>
      <a:lt1>
        <a:srgbClr val="FFFFFF"/>
      </a:lt1>
      <a:dk2>
        <a:srgbClr val="44546A"/>
      </a:dk2>
      <a:lt2>
        <a:srgbClr val="E7E6E6"/>
      </a:lt2>
      <a:accent1>
        <a:srgbClr val="0F31BE"/>
      </a:accent1>
      <a:accent2>
        <a:srgbClr val="3F62ED"/>
      </a:accent2>
      <a:accent3>
        <a:srgbClr val="3358EE"/>
      </a:accent3>
      <a:accent4>
        <a:srgbClr val="5573F1"/>
      </a:accent4>
      <a:accent5>
        <a:srgbClr val="0B248E"/>
      </a:accent5>
      <a:accent6>
        <a:srgbClr val="07185F"/>
      </a:accent6>
      <a:hlink>
        <a:srgbClr val="00B0F0"/>
      </a:hlink>
      <a:folHlink>
        <a:srgbClr val="0070C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